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83" r:id="rId2"/>
    <p:sldId id="256" r:id="rId3"/>
    <p:sldId id="268" r:id="rId4"/>
    <p:sldId id="271" r:id="rId5"/>
    <p:sldId id="269" r:id="rId6"/>
    <p:sldId id="272" r:id="rId7"/>
    <p:sldId id="270" r:id="rId8"/>
    <p:sldId id="273" r:id="rId9"/>
    <p:sldId id="277" r:id="rId10"/>
    <p:sldId id="274" r:id="rId11"/>
    <p:sldId id="275" r:id="rId12"/>
    <p:sldId id="279" r:id="rId13"/>
    <p:sldId id="276" r:id="rId14"/>
    <p:sldId id="280" r:id="rId15"/>
    <p:sldId id="289"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CC2"/>
    <a:srgbClr val="BA4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83" autoAdjust="0"/>
  </p:normalViewPr>
  <p:slideViewPr>
    <p:cSldViewPr snapToGrid="0">
      <p:cViewPr varScale="1">
        <p:scale>
          <a:sx n="123" d="100"/>
          <a:sy n="123" d="100"/>
        </p:scale>
        <p:origin x="11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F4433-0A5A-4CFB-8589-D8A9E2D99CC5}" type="datetimeFigureOut">
              <a:rPr lang="de-DE" smtClean="0"/>
              <a:t>27.10.2022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E53DE-F894-4AFA-8F7B-8BA97D9A1534}" type="slidenum">
              <a:rPr lang="de-DE" smtClean="0"/>
              <a:t>‹Nr.›</a:t>
            </a:fld>
            <a:endParaRPr lang="de-DE"/>
          </a:p>
        </p:txBody>
      </p:sp>
    </p:spTree>
    <p:extLst>
      <p:ext uri="{BB962C8B-B14F-4D97-AF65-F5344CB8AC3E}">
        <p14:creationId xmlns:p14="http://schemas.microsoft.com/office/powerpoint/2010/main" val="96746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bk.de/fileadmin/redaktion/diverse_downloads/presse_2015/2015-06-18-Enzyklika-Laudato-si-D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romspar-check.de/stromspar-chec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cc-berlin.net/forschung/co2-budge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pb.de/shop/buecher/schriftenreihe/508847/deutschland-205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zeit.de/2018/18/klimaschutz-michael-bloomberg-usa-klimabeitrag-spend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zeit.de/gesellschaft/zeitgeschehen/2018-05/klima-tourismus-acht-prozent-treibhausgasausstosse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uth-ah.net/media/Dokumente2020/Klimaschutz/FFF-Bericht_Ambition2035_Endbericht_final_20201011-v.3.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pik-potsdam.de/~stefan/Publications/Kipppunkte%20im%20Klimasystem%20-%20Update%202019.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statista.com/statistik/daten/studie/37187/umfrage/der-weltweite-co2-ausstoss-seit-175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tagesschau.de/wirtschaft/co2-rekordhoch-101.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ilogs.spektrum.de/klimalounge/zwei-grafiken-zeigen-den-weg-zu-15-gr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utschlandfunk.de/hitzetote-der-klimawandel-ist-schon-heute-toedlich-10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aerztezeitung.de/Medizin/Immer-mehr-Hitzetote-in-Deutschland-415275.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mel.de/DE/themen/wald/wald-in-deutschland/waldzustandserhebung.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dp.org/sites/g/files/zskgke326/files/publications/UNDP-Oxford-Peoples-Climate-Vote-Resul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uden.de/rechtschreibung/Klimanotstand" TargetMode="External"/><Relationship Id="rId7" Type="http://schemas.openxmlformats.org/officeDocument/2006/relationships/hyperlink" Target="https://www.europarl.europa.eu/news/de/press-room/20191121IPR67110/europaisches-parlament-ruft-klimanotstand-au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kommunalwiki.boell.de/index.php/Klimanotstand#cite_note-6" TargetMode="External"/><Relationship Id="rId5" Type="http://schemas.openxmlformats.org/officeDocument/2006/relationships/hyperlink" Target="https://www.cedamia.org/global/" TargetMode="External"/><Relationship Id="rId4" Type="http://schemas.openxmlformats.org/officeDocument/2006/relationships/hyperlink" Target="file:///\\merkur\dcv\gs\CKD\ablage\CKD-Jahreskampagnen\Jahreskampagne%202023\Handbuch\IOEW_DP71_Klimanotstand_in_Kommunen.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1</a:t>
            </a:fld>
            <a:endParaRPr lang="de-DE"/>
          </a:p>
        </p:txBody>
      </p:sp>
    </p:spTree>
    <p:extLst>
      <p:ext uri="{BB962C8B-B14F-4D97-AF65-F5344CB8AC3E}">
        <p14:creationId xmlns:p14="http://schemas.microsoft.com/office/powerpoint/2010/main" val="62627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Zeiten knappen Brenn- und Heizmaterials sicherte die Kochkiste mit einem Minimalverbrauch des Heizmaterials die Zubereitung warmer Speisen, was zu ihrem verstärkten Einsatz in Kriegs(</a:t>
            </a:r>
            <a:r>
              <a:rPr lang="de-DE" dirty="0" err="1"/>
              <a:t>mangel</a:t>
            </a:r>
            <a:r>
              <a:rPr lang="de-DE" dirty="0"/>
              <a:t>)</a:t>
            </a:r>
            <a:r>
              <a:rPr lang="de-DE" dirty="0" err="1"/>
              <a:t>zeiten</a:t>
            </a:r>
            <a:r>
              <a:rPr lang="de-DE" dirty="0"/>
              <a:t> führte. So wurde in der Zeit des Ersten Weltkriegs in verschiedenen Kochbüchern die Nutzung der Kochkiste speziell behandelt und ihre Nutzung propagiert.[2][3] Und noch nach dem Zweiten Weltkrieg wurden die Kochkisten z. B. während der Berlin-Blockade genutzt, um mit dem nur nachts kurz verfügbaren Strom Essen anzukochen und bis mittags fertig garen zu lassen.[4] </a:t>
            </a:r>
          </a:p>
          <a:p>
            <a:r>
              <a:rPr lang="de-DE" dirty="0"/>
              <a:t>In jüngerer Zeit wurde die Idee der Kochkiste durch an die Topfformen angepasste Isolationsbehälter neu aufgegriffen.[5] Außerdem neu ist die Idee, eine flexible Hülle für den Topf zu benutzen, um eine flexiblere Nutzung von verschiedenen Topfgrößen zu ermöglichen. Ein solcher „</a:t>
            </a:r>
            <a:r>
              <a:rPr lang="de-DE" dirty="0" err="1"/>
              <a:t>Kochsack</a:t>
            </a:r>
            <a:r>
              <a:rPr lang="de-DE" dirty="0"/>
              <a:t>“ ist zudem einfacher zwischenzulagern als eine starre Box.[6] </a:t>
            </a:r>
          </a:p>
          <a:p>
            <a:endParaRPr lang="de-DE" dirty="0"/>
          </a:p>
          <a:p>
            <a:r>
              <a:rPr lang="de-DE" dirty="0"/>
              <a:t>https://de.wikipedia.org/wiki/Kochkiste</a:t>
            </a: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10</a:t>
            </a:fld>
            <a:endParaRPr lang="de-DE"/>
          </a:p>
        </p:txBody>
      </p:sp>
    </p:spTree>
    <p:extLst>
      <p:ext uri="{BB962C8B-B14F-4D97-AF65-F5344CB8AC3E}">
        <p14:creationId xmlns:p14="http://schemas.microsoft.com/office/powerpoint/2010/main" val="250495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„Enzyklika Laudato si’– Über die Sorge für das gemeinsame Haus“</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Der Aufruf des Papstes, die Armut zu beenden und ökologische Ressourcen der Welt fair zu teilen seien Forderungen, die die Ziele nachhaltiger Entwicklung der Vereinten Nationen widerspiegeln.</a:t>
            </a:r>
          </a:p>
          <a:p>
            <a:pPr hangingPunct="0"/>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Volltextquelle: </a:t>
            </a:r>
            <a:r>
              <a:rPr lang="de-DE"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https://www.dbk.de/fileadmin/redaktion/diverse_downloads/presse_2015/2015-06-18-Enzyklika-Laudato-si-DE.pdf</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11</a:t>
            </a:fld>
            <a:endParaRPr lang="de-DE"/>
          </a:p>
        </p:txBody>
      </p:sp>
    </p:spTree>
    <p:extLst>
      <p:ext uri="{BB962C8B-B14F-4D97-AF65-F5344CB8AC3E}">
        <p14:creationId xmlns:p14="http://schemas.microsoft.com/office/powerpoint/2010/main" val="3928778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lnSpc>
                <a:spcPts val="1440"/>
              </a:lnSpc>
              <a:spcBef>
                <a:spcPts val="200"/>
              </a:spcBef>
              <a:spcAft>
                <a:spcPts val="750"/>
              </a:spcAft>
            </a:pPr>
            <a:r>
              <a:rPr lang="de-DE" sz="1800" b="1" cap="all" dirty="0">
                <a:solidFill>
                  <a:srgbClr val="E3000F"/>
                </a:solidFill>
                <a:effectLst/>
                <a:latin typeface="Arial" panose="020B0604020202020204" pitchFamily="34" charset="0"/>
                <a:ea typeface="Times New Roman" panose="02020603050405020304" pitchFamily="18" charset="0"/>
                <a:cs typeface="Times New Roman" panose="02020603050405020304" pitchFamily="18" charset="0"/>
              </a:rPr>
              <a:t>DEN GELDBEUTEL UND GLEICHZEITIG DAS KLIMA SCHONEN – FÜR MENSCHEN MIT WENIG GELD</a:t>
            </a:r>
            <a:endParaRPr lang="de-DE"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fontAlgn="base">
              <a:lnSpc>
                <a:spcPts val="1440"/>
              </a:lnSpc>
            </a:pPr>
            <a:r>
              <a:rPr lang="de-DE" sz="1800" dirty="0">
                <a:solidFill>
                  <a:srgbClr val="000000"/>
                </a:solidFill>
                <a:effectLst/>
                <a:latin typeface="Arial" panose="020B0604020202020204" pitchFamily="34" charset="0"/>
                <a:ea typeface="Times New Roman" panose="02020603050405020304" pitchFamily="18" charset="0"/>
              </a:rPr>
              <a:t>Im Jahre 2008 startete das Projekt Stromspar-Check in knapp 60 Standorten mit Energiesparberatungen für Menschen mit geringem Einkommen. Mittlerweile gibt es den Stromspar-Check in mehr als 150 Städten und Landkreisen. 390.000 Haushalten wurden in dieser Zeit bereits geholfen. </a:t>
            </a:r>
            <a:endParaRPr lang="de-DE" sz="1800" dirty="0">
              <a:effectLst/>
              <a:latin typeface="Times New Roman" panose="02020603050405020304" pitchFamily="18" charset="0"/>
              <a:ea typeface="Times New Roman" panose="02020603050405020304" pitchFamily="18" charset="0"/>
            </a:endParaRPr>
          </a:p>
          <a:p>
            <a:pPr fontAlgn="base">
              <a:lnSpc>
                <a:spcPts val="1440"/>
              </a:lnSpc>
            </a:pPr>
            <a:r>
              <a:rPr lang="de-DE" sz="1800" dirty="0">
                <a:effectLst/>
                <a:latin typeface="Arial" panose="020B060402020202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fontAlgn="base">
              <a:lnSpc>
                <a:spcPts val="1440"/>
              </a:lnSpc>
            </a:pPr>
            <a:r>
              <a:rPr lang="de-DE" sz="1800" dirty="0">
                <a:solidFill>
                  <a:srgbClr val="000000"/>
                </a:solidFill>
                <a:effectLst/>
                <a:latin typeface="Arial" panose="020B0604020202020204" pitchFamily="34" charset="0"/>
                <a:ea typeface="Times New Roman" panose="02020603050405020304" pitchFamily="18" charset="0"/>
              </a:rPr>
              <a:t>Die Energiekosten explodieren, die Preise steigen und steigen. Menschen mit </a:t>
            </a:r>
            <a:r>
              <a:rPr lang="de-DE" sz="1800" b="1" dirty="0">
                <a:solidFill>
                  <a:srgbClr val="000000"/>
                </a:solidFill>
                <a:effectLst/>
                <a:latin typeface="Arial" panose="020B0604020202020204" pitchFamily="34" charset="0"/>
                <a:ea typeface="Times New Roman" panose="02020603050405020304" pitchFamily="18" charset="0"/>
              </a:rPr>
              <a:t>geringem Einkommen</a:t>
            </a:r>
            <a:r>
              <a:rPr lang="de-DE" sz="1800" dirty="0">
                <a:solidFill>
                  <a:srgbClr val="000000"/>
                </a:solidFill>
                <a:effectLst/>
                <a:latin typeface="Arial" panose="020B0604020202020204" pitchFamily="34" charset="0"/>
                <a:ea typeface="Times New Roman" panose="02020603050405020304" pitchFamily="18" charset="0"/>
              </a:rPr>
              <a:t>, </a:t>
            </a:r>
            <a:r>
              <a:rPr lang="de-DE" sz="1800" b="1" dirty="0">
                <a:solidFill>
                  <a:srgbClr val="000000"/>
                </a:solidFill>
                <a:effectLst/>
                <a:latin typeface="Arial" panose="020B0604020202020204" pitchFamily="34" charset="0"/>
                <a:ea typeface="Times New Roman" panose="02020603050405020304" pitchFamily="18" charset="0"/>
              </a:rPr>
              <a:t>niedriger Rente</a:t>
            </a:r>
            <a:r>
              <a:rPr lang="de-DE" sz="1800" dirty="0">
                <a:solidFill>
                  <a:srgbClr val="000000"/>
                </a:solidFill>
                <a:effectLst/>
                <a:latin typeface="Arial" panose="020B0604020202020204" pitchFamily="34" charset="0"/>
                <a:ea typeface="Times New Roman" panose="02020603050405020304" pitchFamily="18" charset="0"/>
              </a:rPr>
              <a:t> oder im Bezug von Leistungen wie "</a:t>
            </a:r>
            <a:r>
              <a:rPr lang="de-DE" sz="1800" b="1" dirty="0">
                <a:solidFill>
                  <a:srgbClr val="000000"/>
                </a:solidFill>
                <a:effectLst/>
                <a:latin typeface="Arial" panose="020B0604020202020204" pitchFamily="34" charset="0"/>
                <a:ea typeface="Times New Roman" panose="02020603050405020304" pitchFamily="18" charset="0"/>
              </a:rPr>
              <a:t>Hartz IV</a:t>
            </a:r>
            <a:r>
              <a:rPr lang="de-DE" sz="1800" dirty="0">
                <a:solidFill>
                  <a:srgbClr val="000000"/>
                </a:solidFill>
                <a:effectLst/>
                <a:latin typeface="Arial" panose="020B0604020202020204" pitchFamily="34" charset="0"/>
                <a:ea typeface="Times New Roman" panose="02020603050405020304" pitchFamily="18" charset="0"/>
              </a:rPr>
              <a:t>" (</a:t>
            </a:r>
            <a:r>
              <a:rPr lang="de-DE" sz="1800" b="1" dirty="0">
                <a:solidFill>
                  <a:srgbClr val="000000"/>
                </a:solidFill>
                <a:effectLst/>
                <a:latin typeface="Arial" panose="020B0604020202020204" pitchFamily="34" charset="0"/>
                <a:ea typeface="Times New Roman" panose="02020603050405020304" pitchFamily="18" charset="0"/>
              </a:rPr>
              <a:t>Arbeitslosengeld II</a:t>
            </a:r>
            <a:r>
              <a:rPr lang="de-DE" sz="1800" dirty="0">
                <a:solidFill>
                  <a:srgbClr val="000000"/>
                </a:solidFill>
                <a:effectLst/>
                <a:latin typeface="Arial" panose="020B0604020202020204" pitchFamily="34" charset="0"/>
                <a:ea typeface="Times New Roman" panose="02020603050405020304" pitchFamily="18" charset="0"/>
              </a:rPr>
              <a:t>) oder </a:t>
            </a:r>
            <a:r>
              <a:rPr lang="de-DE" sz="1800" b="1" dirty="0">
                <a:solidFill>
                  <a:srgbClr val="000000"/>
                </a:solidFill>
                <a:effectLst/>
                <a:latin typeface="Arial" panose="020B0604020202020204" pitchFamily="34" charset="0"/>
                <a:ea typeface="Times New Roman" panose="02020603050405020304" pitchFamily="18" charset="0"/>
              </a:rPr>
              <a:t>Sozialhilfe</a:t>
            </a:r>
            <a:r>
              <a:rPr lang="de-DE" sz="1800" dirty="0">
                <a:solidFill>
                  <a:srgbClr val="000000"/>
                </a:solidFill>
                <a:effectLst/>
                <a:latin typeface="Arial" panose="020B0604020202020204" pitchFamily="34" charset="0"/>
                <a:ea typeface="Times New Roman" panose="02020603050405020304" pitchFamily="18" charset="0"/>
              </a:rPr>
              <a:t> trifft dies besonders hart. Ein kostenfreier Stromspar-Check hilft sofort, Sie sparen 100 Euro, 200 Euro, 300 Euro oder mehr pro Jahr. Kostenlose Soforthilfen und eventuell einen Zuschuss von mindestens 100 Euro zum Austausch von Kühlschrank oder Gefriertruhe gibt's obendrein.</a:t>
            </a:r>
            <a:endParaRPr lang="de-DE" sz="1800" dirty="0">
              <a:effectLst/>
              <a:latin typeface="Times New Roman" panose="02020603050405020304" pitchFamily="18" charset="0"/>
              <a:ea typeface="Times New Roman" panose="02020603050405020304" pitchFamily="18" charset="0"/>
            </a:endParaRP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wichtigsten Fragen und Antworten im schnellen Überblick:</a:t>
            </a:r>
          </a:p>
          <a:p>
            <a:pPr fontAlgn="base">
              <a:lnSpc>
                <a:spcPts val="1440"/>
              </a:lnSpc>
              <a:spcAft>
                <a:spcPts val="750"/>
              </a:spcAft>
            </a:pPr>
            <a:r>
              <a:rPr lang="de-DE" sz="1800" u="sng" dirty="0">
                <a:solidFill>
                  <a:srgbClr val="000000"/>
                </a:solidFill>
                <a:effectLst/>
                <a:latin typeface="Arial" panose="020B0604020202020204" pitchFamily="34" charset="0"/>
                <a:ea typeface="Times New Roman" panose="02020603050405020304" pitchFamily="18" charset="0"/>
                <a:hlinkClick r:id="rId3"/>
              </a:rPr>
              <a:t>https://www.stromspar-check.de/stromspar-check</a:t>
            </a:r>
            <a:r>
              <a:rPr lang="de-DE" sz="1800" dirty="0">
                <a:solidFill>
                  <a:srgbClr val="000000"/>
                </a:solidFill>
                <a:effectLst/>
                <a:latin typeface="Arial" panose="020B060402020202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12</a:t>
            </a:fld>
            <a:endParaRPr lang="de-DE"/>
          </a:p>
        </p:txBody>
      </p:sp>
    </p:spTree>
    <p:extLst>
      <p:ext uri="{BB962C8B-B14F-4D97-AF65-F5344CB8AC3E}">
        <p14:creationId xmlns:p14="http://schemas.microsoft.com/office/powerpoint/2010/main" val="339172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auto" hangingPunct="1"/>
            <a:r>
              <a:rPr lang="de-DE" sz="1800" dirty="0">
                <a:effectLst/>
                <a:latin typeface="Arial" panose="020B0604020202020204" pitchFamily="34" charset="0"/>
                <a:ea typeface="Times New Roman" panose="02020603050405020304" pitchFamily="18" charset="0"/>
                <a:cs typeface="Times New Roman" panose="02020603050405020304" pitchFamily="18" charset="0"/>
              </a:rPr>
              <a:t>Laut dem Bericht </a:t>
            </a:r>
            <a:r>
              <a:rPr lang="de-DE" sz="1800" i="1" dirty="0">
                <a:effectLst/>
                <a:latin typeface="Arial" panose="020B0604020202020204" pitchFamily="34" charset="0"/>
                <a:ea typeface="Times New Roman" panose="02020603050405020304" pitchFamily="18" charset="0"/>
                <a:cs typeface="Times New Roman" panose="02020603050405020304" pitchFamily="18" charset="0"/>
              </a:rPr>
              <a:t>des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Daten des Weltklimarats IPCC, können, gerechnet ab Anfang 2020, noch 400 Gigatonnen (</a:t>
            </a:r>
            <a:r>
              <a:rPr lang="de-DE" sz="1800" dirty="0" err="1">
                <a:effectLst/>
                <a:latin typeface="Arial" panose="020B0604020202020204" pitchFamily="34" charset="0"/>
                <a:ea typeface="Times New Roman" panose="02020603050405020304" pitchFamily="18" charset="0"/>
                <a:cs typeface="Times New Roman" panose="02020603050405020304" pitchFamily="18" charset="0"/>
              </a:rPr>
              <a:t>Gt</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CO</a:t>
            </a:r>
            <a:r>
              <a:rPr lang="de-DE"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in die Atmosphäre abgegeben werden, um das 1,5-Grad-Ziel nicht zu verfehlen. Der jährliche Ausstoß von CO</a:t>
            </a:r>
            <a:r>
              <a:rPr lang="de-DE"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 durch Verbrennen fossiler Brennstoffe, </a:t>
            </a:r>
            <a:r>
              <a:rPr lang="de-DE" sz="1800" dirty="0" err="1">
                <a:effectLst/>
                <a:latin typeface="Arial" panose="020B0604020202020204" pitchFamily="34" charset="0"/>
                <a:ea typeface="Times New Roman" panose="02020603050405020304" pitchFamily="18" charset="0"/>
                <a:cs typeface="Times New Roman" panose="02020603050405020304" pitchFamily="18" charset="0"/>
              </a:rPr>
              <a:t>Indurieprozesse</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und Landnutzungsänderungen – wird mit 42,2 </a:t>
            </a:r>
            <a:r>
              <a:rPr lang="de-DE" sz="1800" dirty="0" err="1">
                <a:effectLst/>
                <a:latin typeface="Arial" panose="020B0604020202020204" pitchFamily="34" charset="0"/>
                <a:ea typeface="Times New Roman" panose="02020603050405020304" pitchFamily="18" charset="0"/>
                <a:cs typeface="Times New Roman" panose="02020603050405020304" pitchFamily="18" charset="0"/>
              </a:rPr>
              <a:t>Gt</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angesetzt; rechnerisch entspricht dies 1337 Tonnen pro Sekunde.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Bei konstanten Emissionen wäre dieses Budget 2028 aufgebraucht.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Bei erhöhtem Ausstoß bereits früher. </a:t>
            </a: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Quelle: </a:t>
            </a:r>
            <a:r>
              <a:rPr lang="de-DE"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https://www.mcc-berlin.net/forschung/co2-budget.html</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13</a:t>
            </a:fld>
            <a:endParaRPr lang="de-DE"/>
          </a:p>
        </p:txBody>
      </p:sp>
    </p:spTree>
    <p:extLst>
      <p:ext uri="{BB962C8B-B14F-4D97-AF65-F5344CB8AC3E}">
        <p14:creationId xmlns:p14="http://schemas.microsoft.com/office/powerpoint/2010/main" val="359483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Deutschland 2050 | bpb.de</a:t>
            </a:r>
            <a:endParaRPr lang="de-DE" dirty="0"/>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14</a:t>
            </a:fld>
            <a:endParaRPr lang="de-DE"/>
          </a:p>
        </p:txBody>
      </p:sp>
    </p:spTree>
    <p:extLst>
      <p:ext uri="{BB962C8B-B14F-4D97-AF65-F5344CB8AC3E}">
        <p14:creationId xmlns:p14="http://schemas.microsoft.com/office/powerpoint/2010/main" val="204105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15</a:t>
            </a:fld>
            <a:endParaRPr lang="de-DE"/>
          </a:p>
        </p:txBody>
      </p:sp>
    </p:spTree>
    <p:extLst>
      <p:ext uri="{BB962C8B-B14F-4D97-AF65-F5344CB8AC3E}">
        <p14:creationId xmlns:p14="http://schemas.microsoft.com/office/powerpoint/2010/main" val="28161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Die Deutschen verursachen 329 Millionen Tonnen CO2-Äquivalente mit Tourismus</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Tourismus ist für das Klima schädlicher als bisher angenommen, wie die Studie eines Forscherteams von der University </a:t>
            </a:r>
            <a:r>
              <a:rPr lang="de-DE" sz="1800" dirty="0" err="1">
                <a:effectLst/>
                <a:latin typeface="Arial" panose="020B0604020202020204" pitchFamily="34" charset="0"/>
                <a:ea typeface="Times New Roman" panose="02020603050405020304" pitchFamily="18" charset="0"/>
                <a:cs typeface="Times New Roman" panose="02020603050405020304" pitchFamily="18" charset="0"/>
              </a:rPr>
              <a:t>of</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Sydney zeigt. Demzufolge beziffert sich der Ausstoß klimaschädlicher Treibhausgase durch den weltweiten Tourismus auf rund acht Prozent der globalen Emissionen.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er Studie zufolge belegen Touristen aus Deutschland den dritten Platz in einem weltweiten Ranking der Treibhausgasverursacher. Mehr Emissionen produzieren nur Urlauber </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aus den USA</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und China. </a:t>
            </a:r>
            <a:r>
              <a:rPr lang="de-DE"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Die Deutschen verursachen demnach 329 Millionen Tonnen CO2-Äquivalente</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Es folgen Touristen aus Indien, Mexiko, Brasilien, Kanada und Japan.</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hangingPunct="0"/>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https://www.zeit.de/gesellschaft/zeitgeschehen/2018-05/klima-tourismus-acht-prozent-treibhausgasausstosses</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2</a:t>
            </a:fld>
            <a:endParaRPr lang="de-DE"/>
          </a:p>
        </p:txBody>
      </p:sp>
    </p:spTree>
    <p:extLst>
      <p:ext uri="{BB962C8B-B14F-4D97-AF65-F5344CB8AC3E}">
        <p14:creationId xmlns:p14="http://schemas.microsoft.com/office/powerpoint/2010/main" val="138348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Bef>
                <a:spcPts val="200"/>
              </a:spcBef>
            </a:pPr>
            <a:r>
              <a:rPr lang="de-D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Kipppunkte – warum das 1,5°-Ziel so wichtig ist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„Die in Paris Ende 2015 von der internationalen Staatengemeinschaft beschlossene Vereinbarung gibt das Ziel vor, die Erderwärmung auf deutlich unter 2 Grad Celsius (°C), möglichst aber auf unter 1,5 °C zu begrenzen. Nach Erkenntnissen der Klimawissenschaft können hierdurch die Risiken und Auswirkungen des Klimawandels gegenüber einer stärkeren Erwärmung erheblich verringert werden – unter anderem die Gefahr, unwiderruflich Kipppunkte im Klimasystem zu überschreiten.</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Unser Klimasystems hat bestimmte Kipppunkte, bei deren Überschreiten es zu starken, unaufhaltsamen und unumkehrbaren Veränderungen kommt. Eine einfache Metapher: schiebt man eine Kaffeetasse über den Schreibtischrand passiert erst nichts, bis sie einen kritischen Punkt erreicht, an dem sie kippt und abstürzt. Diese Teilsysteme (zum Beispiel die Atlantikzirkulation) werden „Kippelemente“ genannt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tipping</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elements</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http://muth-ah.net/media/Dokumente2020/Klimaschutz/FFF-Bericht_Ambition2035_Endbericht_final_20201011-v.3.pdf</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Vgl. </a:t>
            </a: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http://www.pik-potsdam.de/~stefan/Publications/Kipppunkte%20im%20Klimasystem%20-%20Update%202019.pdf</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3</a:t>
            </a:fld>
            <a:endParaRPr lang="de-DE"/>
          </a:p>
        </p:txBody>
      </p:sp>
    </p:spTree>
    <p:extLst>
      <p:ext uri="{BB962C8B-B14F-4D97-AF65-F5344CB8AC3E}">
        <p14:creationId xmlns:p14="http://schemas.microsoft.com/office/powerpoint/2010/main" val="214004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DE" sz="1200" dirty="0">
                <a:effectLst/>
                <a:latin typeface="Calibri" panose="020F0502020204030204" pitchFamily="34" charset="0"/>
                <a:ea typeface="Times New Roman" panose="02020603050405020304" pitchFamily="18" charset="0"/>
                <a:cs typeface="Times New Roman" panose="02020603050405020304" pitchFamily="18" charset="0"/>
              </a:rPr>
              <a:t>Trotz der Pariser Klimavereinbarung 2015, stieg der weltweite CO2-Ausstoß immer weiter an.</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200" dirty="0">
                <a:effectLst/>
                <a:latin typeface="Calibri" panose="020F0502020204030204" pitchFamily="34" charset="0"/>
                <a:ea typeface="Times New Roman" panose="02020603050405020304" pitchFamily="18" charset="0"/>
                <a:cs typeface="Times New Roman" panose="02020603050405020304" pitchFamily="18" charset="0"/>
              </a:rPr>
              <a:t>Ursprungsgraphik: </a:t>
            </a:r>
            <a:r>
              <a:rPr lang="de-DE"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https://de.statista.com/statistik/daten/studie/37187/umfrage/der-weltweite-co2-ausstoss-seit-1751/</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200" dirty="0">
                <a:effectLst/>
                <a:latin typeface="Arial" panose="020B0604020202020204" pitchFamily="34" charset="0"/>
                <a:ea typeface="Times New Roman" panose="02020603050405020304" pitchFamily="18" charset="0"/>
                <a:cs typeface="Times New Roman" panose="02020603050405020304" pitchFamily="18" charset="0"/>
              </a:rPr>
              <a:t>„Laut der Internationalen Energieagentur war der CO2-Ausstoß 2021 so hoch wie nie zuvor. […] Der Anstieg der globalen CO2-Emissionen von über zwei Milliarden Tonnen war absolut gesehen der größte in der Geschichte und hat den pandemiebedingten Rückgang des Vorjahres mehr als ausgeglichen“</a:t>
            </a:r>
            <a:r>
              <a:rPr lang="de-DE" sz="12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www.tagesschau.de/wirtschaft/co2-rekordhoch-101.html</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4</a:t>
            </a:fld>
            <a:endParaRPr lang="de-DE"/>
          </a:p>
        </p:txBody>
      </p:sp>
    </p:spTree>
    <p:extLst>
      <p:ext uri="{BB962C8B-B14F-4D97-AF65-F5344CB8AC3E}">
        <p14:creationId xmlns:p14="http://schemas.microsoft.com/office/powerpoint/2010/main" val="419642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auto" hangingPunct="1"/>
            <a:r>
              <a:rPr lang="de-DE" sz="1800" dirty="0">
                <a:effectLst/>
                <a:latin typeface="Arial" panose="020B0604020202020204" pitchFamily="34" charset="0"/>
                <a:ea typeface="Times New Roman" panose="02020603050405020304" pitchFamily="18" charset="0"/>
                <a:cs typeface="Times New Roman" panose="02020603050405020304" pitchFamily="18" charset="0"/>
              </a:rPr>
              <a:t>Laut dem Bericht </a:t>
            </a:r>
            <a:r>
              <a:rPr lang="de-DE" sz="1800" i="1" dirty="0">
                <a:effectLst/>
                <a:latin typeface="Arial" panose="020B0604020202020204" pitchFamily="34" charset="0"/>
                <a:ea typeface="Times New Roman" panose="02020603050405020304" pitchFamily="18" charset="0"/>
                <a:cs typeface="Times New Roman" panose="02020603050405020304" pitchFamily="18" charset="0"/>
              </a:rPr>
              <a:t>des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Daten des Weltklimarats IPCC, können, gerechnet ab Anfang 2020, noch 400 Gigatonnen (</a:t>
            </a:r>
            <a:r>
              <a:rPr lang="de-DE" sz="1800" dirty="0" err="1">
                <a:effectLst/>
                <a:latin typeface="Arial" panose="020B0604020202020204" pitchFamily="34" charset="0"/>
                <a:ea typeface="Times New Roman" panose="02020603050405020304" pitchFamily="18" charset="0"/>
                <a:cs typeface="Times New Roman" panose="02020603050405020304" pitchFamily="18" charset="0"/>
              </a:rPr>
              <a:t>Gt</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CO</a:t>
            </a:r>
            <a:r>
              <a:rPr lang="de-DE"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in die Atmosphäre abgegeben werden, um das 1,5-Grad-Ziel nicht zu verfehlen. Der jährliche Ausstoß von CO</a:t>
            </a:r>
            <a:r>
              <a:rPr lang="de-DE"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 durch Verbrennen fossiler Brennstoffe, Industrieprozesse und Landnutzungsänderungen – wird mit 42,2 </a:t>
            </a:r>
            <a:r>
              <a:rPr lang="de-DE" sz="1800" dirty="0" err="1">
                <a:effectLst/>
                <a:latin typeface="Arial" panose="020B0604020202020204" pitchFamily="34" charset="0"/>
                <a:ea typeface="Times New Roman" panose="02020603050405020304" pitchFamily="18" charset="0"/>
                <a:cs typeface="Times New Roman" panose="02020603050405020304" pitchFamily="18" charset="0"/>
              </a:rPr>
              <a:t>Gt</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angesetzt; rechnerisch entspricht dies 1337 Tonnen pro Sekunde. </a:t>
            </a: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Bei konstanten Emissionen wäre dieses Budget 2028 aufgebraucht.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Bei erhöhtem Ausstoß bereits früher. Bei gesenktem Ausstoß später.</a:t>
            </a: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p>
          <a:p>
            <a:pPr fontAlgn="auto" hangingPunct="1"/>
            <a:r>
              <a:rPr lang="de-DE" sz="2800" dirty="0">
                <a:hlinkClick r:id="rId3"/>
              </a:rPr>
              <a:t>Zwei Grafiken zeigen den Weg zu 1,5 Grad » </a:t>
            </a:r>
            <a:r>
              <a:rPr lang="de-DE" sz="2800" dirty="0" err="1">
                <a:hlinkClick r:id="rId3"/>
              </a:rPr>
              <a:t>KlimaLounge</a:t>
            </a:r>
            <a:r>
              <a:rPr lang="de-DE" sz="2800" dirty="0">
                <a:hlinkClick r:id="rId3"/>
              </a:rPr>
              <a:t> » </a:t>
            </a:r>
            <a:r>
              <a:rPr lang="de-DE" sz="2800" dirty="0" err="1">
                <a:hlinkClick r:id="rId3"/>
              </a:rPr>
              <a:t>SciLogs</a:t>
            </a:r>
            <a:r>
              <a:rPr lang="de-DE" sz="2800" dirty="0">
                <a:hlinkClick r:id="rId3"/>
              </a:rPr>
              <a:t> - Wissenschaftsblogs (spektrum.de)</a:t>
            </a:r>
            <a:endParaRPr lang="de-DE" sz="1800" b="1" dirty="0">
              <a:effectLst/>
              <a:latin typeface="Calibri" panose="020F0502020204030204" pitchFamily="34" charset="0"/>
              <a:cs typeface="Times New Roman" panose="02020603050405020304" pitchFamily="18" charset="0"/>
            </a:endParaRPr>
          </a:p>
          <a:p>
            <a:pPr fontAlgn="auto" hangingPunct="1"/>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Quelle: https://www.mcc-berlin.net/forschung/co2-budget.html</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5</a:t>
            </a:fld>
            <a:endParaRPr lang="de-DE"/>
          </a:p>
        </p:txBody>
      </p:sp>
    </p:spTree>
    <p:extLst>
      <p:ext uri="{BB962C8B-B14F-4D97-AF65-F5344CB8AC3E}">
        <p14:creationId xmlns:p14="http://schemas.microsoft.com/office/powerpoint/2010/main" val="142455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auto" hangingPunct="1"/>
            <a:r>
              <a:rPr lang="de-DE"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Hitzewellen kosten im Sommer viele Menschen das Leben. Eine internationale Studie hat jetzt versucht, genau zu ermitteln, wie viele es sind. Laut den Daten aus mehr als 740 Städten weltweit lässt sich jeder dritte Todesfall bei Hitze dem Klimawandel zuschreiben. Deutschland ist besonders betroffen.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2018 gab es demnach rund 20.000 hitzebedingte Todesfälle in Deutschland. Ohne den Klimawandel wären es deutlich weniger gewesen.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dirty="0">
                <a:effectLst/>
                <a:latin typeface="Arial" panose="020B0604020202020204" pitchFamily="34" charset="0"/>
                <a:ea typeface="Times New Roman" panose="02020603050405020304" pitchFamily="18" charset="0"/>
                <a:cs typeface="Times New Roman" panose="02020603050405020304" pitchFamily="18" charset="0"/>
              </a:rPr>
              <a:t>Quellen: </a:t>
            </a:r>
          </a:p>
          <a:p>
            <a:pPr fontAlgn="auto" hangingPunct="1"/>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Hitzetote - Der Klimawandel ist schon heute tödlich | deutschlandfunk.de</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de-DE" dirty="0">
                <a:hlinkClick r:id="rId4"/>
              </a:rPr>
              <a:t>Immer mehr Hitzetote in Deutschland (aerztezeitung.de)</a:t>
            </a:r>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6</a:t>
            </a:fld>
            <a:endParaRPr lang="de-DE"/>
          </a:p>
        </p:txBody>
      </p:sp>
    </p:spTree>
    <p:extLst>
      <p:ext uri="{BB962C8B-B14F-4D97-AF65-F5344CB8AC3E}">
        <p14:creationId xmlns:p14="http://schemas.microsoft.com/office/powerpoint/2010/main" val="338900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500"/>
              </a:spcAft>
            </a:pPr>
            <a:r>
              <a:rPr lang="de-DE" sz="1800" b="0" dirty="0">
                <a:solidFill>
                  <a:srgbClr val="000000"/>
                </a:solidFill>
                <a:effectLst/>
                <a:latin typeface="Cambria" panose="02040503050406030204" pitchFamily="18" charset="0"/>
              </a:rPr>
              <a:t>Ergebnisse der Waldzustandserhebung 2021</a:t>
            </a:r>
            <a:endParaRPr lang="de-DE" sz="1800" b="1" dirty="0">
              <a:effectLst/>
              <a:latin typeface="Times New Roman" panose="02020603050405020304" pitchFamily="18" charset="0"/>
            </a:endParaRPr>
          </a:p>
          <a:p>
            <a:r>
              <a:rPr lang="de-DE" sz="1800" dirty="0">
                <a:solidFill>
                  <a:srgbClr val="333333"/>
                </a:solidFill>
                <a:effectLst/>
                <a:latin typeface="Arial" panose="020B0604020202020204" pitchFamily="34" charset="0"/>
                <a:ea typeface="Times New Roman" panose="02020603050405020304" pitchFamily="18" charset="0"/>
              </a:rPr>
              <a:t>In jährlichen Stichprobenerhebungen wird der Kronenzustand deutscher Wälder bewertet. Dadurch können Veränderungen und Risiken erkannt und wichtige Entscheidungen zum Schutz des Waldes getroffen werden</a:t>
            </a:r>
            <a:r>
              <a:rPr lang="de-DE" sz="1800" b="1" dirty="0">
                <a:solidFill>
                  <a:srgbClr val="333333"/>
                </a:solidFill>
                <a:effectLst/>
                <a:latin typeface="Arial" panose="020B0604020202020204" pitchFamily="34" charset="0"/>
                <a:ea typeface="Times New Roman" panose="02020603050405020304" pitchFamily="18" charset="0"/>
              </a:rPr>
              <a:t>.</a:t>
            </a:r>
            <a:endParaRPr lang="de-DE" sz="1800" dirty="0">
              <a:effectLst/>
              <a:latin typeface="Times New Roman" panose="02020603050405020304" pitchFamily="18" charset="0"/>
              <a:ea typeface="Times New Roman" panose="02020603050405020304" pitchFamily="18" charset="0"/>
            </a:endParaRPr>
          </a:p>
          <a:p>
            <a:pPr hangingPunct="0"/>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 belaubte Kronenzustand der Waldbäume gilt als wichtiger Weiser für ihre Vitalität.</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Quelle: </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https://www.bmel.de/DE/themen/wald/wald-in-deutschland/waldzustandserhebung.html</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fontAlgn="auto" hangingPunct="1"/>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7</a:t>
            </a:fld>
            <a:endParaRPr lang="de-DE"/>
          </a:p>
        </p:txBody>
      </p:sp>
    </p:spTree>
    <p:extLst>
      <p:ext uri="{BB962C8B-B14F-4D97-AF65-F5344CB8AC3E}">
        <p14:creationId xmlns:p14="http://schemas.microsoft.com/office/powerpoint/2010/main" val="417737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spcBef>
                <a:spcPts val="200"/>
              </a:spcBef>
            </a:pPr>
            <a:r>
              <a:rPr lang="de-DE"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Dreiviertel der Deutschen glauben an den Klimanotstand – Wo ist also das Problem?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In einer internationalen Oxford-Umfrage, die 2021 erschien, mit über einer Million Teilnehmenden, gaben 77% der Befragten aus Deutschland an, an einen Klimanotstand zu glauben. Nur in Großbritannien (81%), Italien (81%) und Japan (79%) glaubten prozentual noch mehr Menschen an einen Klimanotstand.</a:t>
            </a:r>
            <a:r>
              <a:rPr lang="de-DE"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Der Notstandes wurde bei vier von fünf Befragten erkannt. Alles gut sollte man denken, oder? Aber trotz diesem scheinbar eindeutigen Bekenntnis zu dringend notwendigem, schnellen Klimaschutz, kommen die dafür notwendigen Veränderungen im Alltag der Menschen, der Politik und der Wirtschaft nicht voran.</a:t>
            </a:r>
          </a:p>
          <a:p>
            <a:pPr hangingPunct="0"/>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Vgl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 15. In: Peoples’ Climate Vote, 2021. </a:t>
            </a:r>
            <a:r>
              <a:rPr lang="de-DE"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UNDP-Oxford-Peoples-Climate-Vote-Results.pdf</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8</a:t>
            </a:fld>
            <a:endParaRPr lang="de-DE"/>
          </a:p>
        </p:txBody>
      </p:sp>
    </p:spTree>
    <p:extLst>
      <p:ext uri="{BB962C8B-B14F-4D97-AF65-F5344CB8AC3E}">
        <p14:creationId xmlns:p14="http://schemas.microsoft.com/office/powerpoint/2010/main" val="82925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spcBef>
                <a:spcPts val="200"/>
              </a:spcBef>
            </a:pPr>
            <a:r>
              <a:rPr lang="de-DE"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Was heißt Klimanotstand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Der Begriff Klimanotstand geht auf das englischsprachige „</a:t>
            </a:r>
            <a:r>
              <a:rPr lang="de-DE" sz="1800" i="1" dirty="0">
                <a:effectLst/>
                <a:latin typeface="Arial" panose="020B0604020202020204" pitchFamily="34" charset="0"/>
                <a:ea typeface="Times New Roman" panose="02020603050405020304" pitchFamily="18" charset="0"/>
                <a:cs typeface="Times New Roman" panose="02020603050405020304" pitchFamily="18" charset="0"/>
              </a:rPr>
              <a:t>Climate Emergency“</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zurück. Als „(Von der Politik als ökologische und gesamtgesellschaftliche Notsituation anerkannte) Klimakrise“ definiert der Duden-Verlag den Begriff Klimanotstand. </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„Die Erklärung zum sogenannten Klimanotstand ist mittlerweile eine weltweite Bewegung vieler Kommunen, aber auch von Landes- und Nationalregierungen, die sich zur Dringlichkeit des Klimaschutzes bekennen und in diesem Zusammenhang Ziele und Maßnahmen zu beschließen bzw. zu verschärfen.“ Laut der Website „Climate Emergency Declaration and Mobilisation In Action (CEDAMIA)“ haben bis zum Juli 2022 mehr als 2.250 lokale Regierungen oder Verwaltungen in 39 Ländern, den Klimanotstand ausgerufen. In Deutschland beschlossen 105 Städte oder offizielle Organisationen den Klimanotstand. Die Stadt Konstanz war die erste deutsche Stadt, die den Klimanotstand am 2. Mai 2019 beschloss.</a:t>
            </a:r>
          </a:p>
          <a:p>
            <a:pPr hangingPunct="0"/>
            <a:r>
              <a:rPr lang="de-DE" sz="1800" dirty="0">
                <a:effectLst/>
                <a:latin typeface="Arial" panose="020B0604020202020204" pitchFamily="34" charset="0"/>
                <a:ea typeface="Times New Roman" panose="02020603050405020304" pitchFamily="18" charset="0"/>
                <a:cs typeface="Times New Roman" panose="02020603050405020304" pitchFamily="18" charset="0"/>
              </a:rPr>
              <a:t>Am 28. November 2019 rief das Europäisches Parlament den Klima- und Umweltnotstand aus. Das Ziel ist, die Erderwärmung auf 1,5°C zu begrenzen und die EU-weiten CO2-Emissionen bis 2030, um 55% zu senken, damit Europa bis spätestens 2050 klimaneutral wird</a:t>
            </a:r>
          </a:p>
          <a:p>
            <a:pPr hangingPunct="0"/>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Duden | Klimanotstand | Rechtschreibung, Bedeutung, Definition, Herkunft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IOEW_DP71_Klimanotstand_in_Kommunen.pdf</a:t>
            </a:r>
            <a:r>
              <a:rPr lang="de-DE" sz="1800" dirty="0">
                <a:effectLst/>
                <a:latin typeface="Calibri" panose="020F0502020204030204" pitchFamily="34" charset="0"/>
                <a:ea typeface="Calibri" panose="020F0502020204030204" pitchFamily="34" charset="0"/>
                <a:cs typeface="Times New Roman" panose="02020603050405020304" pitchFamily="18" charset="0"/>
              </a:rPr>
              <a:t>, S. 11</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Die CEDAMIA-Homepage enthält ausführliche Statistiken zu weltweiten Klimanotstandserklärungen:</a:t>
            </a:r>
          </a:p>
          <a:p>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https://www.cedamia.org/global/</a:t>
            </a:r>
            <a:r>
              <a:rPr lang="de-DE" sz="1800" dirty="0">
                <a:effectLst/>
                <a:latin typeface="Calibri" panose="020F0502020204030204" pitchFamily="34" charset="0"/>
                <a:ea typeface="Calibri" panose="020F0502020204030204" pitchFamily="34" charset="0"/>
                <a:cs typeface="Times New Roman" panose="02020603050405020304" pitchFamily="18" charset="0"/>
              </a:rPr>
              <a:t> . Zuletzt aufgerufen am 05.08.2022  </a:t>
            </a:r>
          </a:p>
          <a:p>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https://kommunalwiki.boell.de/index.php/Klimanotstand#cite_note-6</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Vgl. </a:t>
            </a:r>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Europäisches Parlament ruft Klimanotstand aus | Aktuelles | Europäisches Parlament (europa.eu)</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289E53DE-F894-4AFA-8F7B-8BA97D9A1534}" type="slidenum">
              <a:rPr lang="de-DE" smtClean="0"/>
              <a:t>9</a:t>
            </a:fld>
            <a:endParaRPr lang="de-DE"/>
          </a:p>
        </p:txBody>
      </p:sp>
    </p:spTree>
    <p:extLst>
      <p:ext uri="{BB962C8B-B14F-4D97-AF65-F5344CB8AC3E}">
        <p14:creationId xmlns:p14="http://schemas.microsoft.com/office/powerpoint/2010/main" val="282170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12B7CE0-6238-8357-1420-32597F9BF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7847BA5-836C-7ECE-7EE5-AC78D8C6568F}"/>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5" name="Fußzeilenplatzhalter 4">
            <a:extLst>
              <a:ext uri="{FF2B5EF4-FFF2-40B4-BE49-F238E27FC236}">
                <a16:creationId xmlns:a16="http://schemas.microsoft.com/office/drawing/2014/main" id="{30C4CA64-76F5-AD33-8EBC-19CC96E12B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3171F2B-9755-DDA0-C7E3-794E72B7BAEC}"/>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390777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89516-33DB-A1EB-1DD1-DB155D709A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8B26EC2-85D6-D5E0-954A-B5998ED435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4305E1E-C59A-2F8B-D03B-14DD1D11B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960A6AF-4540-6F69-753F-A1991891B345}"/>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6" name="Fußzeilenplatzhalter 5">
            <a:extLst>
              <a:ext uri="{FF2B5EF4-FFF2-40B4-BE49-F238E27FC236}">
                <a16:creationId xmlns:a16="http://schemas.microsoft.com/office/drawing/2014/main" id="{9B99BD9E-28FE-D93A-1810-712749E614E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3B22ED-3BAB-0BC7-C4AF-498C36919EFE}"/>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310440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CE8A7-783C-E1D1-D8D7-C2C9FED19FC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9C6A765-BF93-77A3-4409-4088064BC86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C6574A-1DCE-736A-4EA6-3B9F9B92E22B}"/>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5" name="Fußzeilenplatzhalter 4">
            <a:extLst>
              <a:ext uri="{FF2B5EF4-FFF2-40B4-BE49-F238E27FC236}">
                <a16:creationId xmlns:a16="http://schemas.microsoft.com/office/drawing/2014/main" id="{AFB1EFCA-BBC8-2A03-8B70-8094F8936A7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7669FA-C865-0F63-90C6-40A83E5F9250}"/>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134879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7428754-32E1-7C21-642E-27CFFB08491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1D604FD-FA53-24ED-81D3-25FD33FB30F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FEB5DB-AE06-BE37-FA21-1B501D6151CC}"/>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5" name="Fußzeilenplatzhalter 4">
            <a:extLst>
              <a:ext uri="{FF2B5EF4-FFF2-40B4-BE49-F238E27FC236}">
                <a16:creationId xmlns:a16="http://schemas.microsoft.com/office/drawing/2014/main" id="{2B756C71-9F6D-F86E-172D-1FB6C2E736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1129798-6452-F3EB-27E6-24F8045EC07A}"/>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210000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0AC6868-C838-830A-1AF7-81AF550F2790}"/>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4" name="Fußzeilenplatzhalter 3">
            <a:extLst>
              <a:ext uri="{FF2B5EF4-FFF2-40B4-BE49-F238E27FC236}">
                <a16:creationId xmlns:a16="http://schemas.microsoft.com/office/drawing/2014/main" id="{79ADD4B9-F1B4-F402-1A42-AEDD0D3A982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16441CE-F363-E740-377F-FC9493FD65B6}"/>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377011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468EE-13E4-40E8-9889-37B86ED0265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E0923FC-6D13-57BB-1487-0002B80BF8D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138E47-8171-C4ED-E4A7-4EF8D997F0F2}"/>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5" name="Fußzeilenplatzhalter 4">
            <a:extLst>
              <a:ext uri="{FF2B5EF4-FFF2-40B4-BE49-F238E27FC236}">
                <a16:creationId xmlns:a16="http://schemas.microsoft.com/office/drawing/2014/main" id="{D65AD4FE-9823-FDE8-A3C6-1AF3F26B7B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BE7E9F-4713-7961-E8F7-6064422EF9CC}"/>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351604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C4414-07A6-1B16-7C63-1FDFE0ED20C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159751B-1F19-441A-0DDE-4B1753921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B6BB6D7-7263-2716-7364-806FD4ADDAA1}"/>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5" name="Fußzeilenplatzhalter 4">
            <a:extLst>
              <a:ext uri="{FF2B5EF4-FFF2-40B4-BE49-F238E27FC236}">
                <a16:creationId xmlns:a16="http://schemas.microsoft.com/office/drawing/2014/main" id="{567E746D-623F-1B68-5956-EC7F94649B7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B53F02-63D7-E231-F06A-207F3DB348EC}"/>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216384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B6278-8498-5872-06C6-83CB3DA5FB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7045FF3-9739-14A6-2040-2E10F2BAD25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4AFA2C2-90B1-12AA-5451-7BD3E624433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D214A0D-A759-DB27-0A6B-8D4CA41A7902}"/>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6" name="Fußzeilenplatzhalter 5">
            <a:extLst>
              <a:ext uri="{FF2B5EF4-FFF2-40B4-BE49-F238E27FC236}">
                <a16:creationId xmlns:a16="http://schemas.microsoft.com/office/drawing/2014/main" id="{DD6469F3-0807-4E9F-5CCD-13EAC79573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E4E80A-F521-F6D0-AA7C-ABFC992B901C}"/>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395878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91D09-5571-27F8-B96D-F0AD94C4F92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D92DF88-A6D7-1049-D244-A83732707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A2B25D0-2435-02BB-4AC2-B5DD99507F0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B4956FF-3221-DF6A-1355-3128F3B49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BA8C43-A866-287B-BA89-F146347800C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A6B3952-3E5A-73E1-CC21-D2D60853C858}"/>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8" name="Fußzeilenplatzhalter 7">
            <a:extLst>
              <a:ext uri="{FF2B5EF4-FFF2-40B4-BE49-F238E27FC236}">
                <a16:creationId xmlns:a16="http://schemas.microsoft.com/office/drawing/2014/main" id="{30539A57-F552-8E4F-71EB-D3B23E6AB60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8FFEE94-80A3-96E2-FF3F-C4C05DE4AB99}"/>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48800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68716-AD50-1F46-AE96-5B30BF5B338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358348C-A235-AAD1-3A99-2858799677D6}"/>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4" name="Fußzeilenplatzhalter 3">
            <a:extLst>
              <a:ext uri="{FF2B5EF4-FFF2-40B4-BE49-F238E27FC236}">
                <a16:creationId xmlns:a16="http://schemas.microsoft.com/office/drawing/2014/main" id="{0BB539DA-1DE3-715B-0A87-20E138BFE8A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816326F-020D-31A4-6DCD-B512D5299A07}"/>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295047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9C65452-04F6-CA7A-37DE-170F75B5EF2E}"/>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3" name="Fußzeilenplatzhalter 2">
            <a:extLst>
              <a:ext uri="{FF2B5EF4-FFF2-40B4-BE49-F238E27FC236}">
                <a16:creationId xmlns:a16="http://schemas.microsoft.com/office/drawing/2014/main" id="{0E58FD16-A4F2-38ED-F752-0BC4BD2DEB5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622B3FD-1668-F094-D8B7-957CA18D537A}"/>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255123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04F88-F2D7-C34D-559E-83C06B30E42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6DC34DE-0EAD-529C-4E22-3994E517B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F38BCD1-0BDD-55DC-0C82-F710A6E83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0DB4830-B2DB-8010-8E2F-2FE4B908140C}"/>
              </a:ext>
            </a:extLst>
          </p:cNvPr>
          <p:cNvSpPr>
            <a:spLocks noGrp="1"/>
          </p:cNvSpPr>
          <p:nvPr>
            <p:ph type="dt" sz="half" idx="10"/>
          </p:nvPr>
        </p:nvSpPr>
        <p:spPr/>
        <p:txBody>
          <a:bodyPr/>
          <a:lstStyle/>
          <a:p>
            <a:fld id="{953E937D-F0D6-4F1F-846E-5D17192BEF85}" type="datetimeFigureOut">
              <a:rPr lang="de-DE" smtClean="0"/>
              <a:t>27.10.2022</a:t>
            </a:fld>
            <a:endParaRPr lang="de-DE"/>
          </a:p>
        </p:txBody>
      </p:sp>
      <p:sp>
        <p:nvSpPr>
          <p:cNvPr id="6" name="Fußzeilenplatzhalter 5">
            <a:extLst>
              <a:ext uri="{FF2B5EF4-FFF2-40B4-BE49-F238E27FC236}">
                <a16:creationId xmlns:a16="http://schemas.microsoft.com/office/drawing/2014/main" id="{CDD1595F-07FB-A670-AE8A-A28D1A14C58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2272917-6940-37AE-C645-DE753827361F}"/>
              </a:ext>
            </a:extLst>
          </p:cNvPr>
          <p:cNvSpPr>
            <a:spLocks noGrp="1"/>
          </p:cNvSpPr>
          <p:nvPr>
            <p:ph type="sldNum" sz="quarter" idx="12"/>
          </p:nvPr>
        </p:nvSpPr>
        <p:spPr/>
        <p:txBody>
          <a:bodyPr/>
          <a:lstStyle/>
          <a:p>
            <a:fld id="{6ABC38B2-F5AB-4884-AEBF-29F2D362A750}" type="slidenum">
              <a:rPr lang="de-DE" smtClean="0"/>
              <a:t>‹Nr.›</a:t>
            </a:fld>
            <a:endParaRPr lang="de-DE"/>
          </a:p>
        </p:txBody>
      </p:sp>
    </p:spTree>
    <p:extLst>
      <p:ext uri="{BB962C8B-B14F-4D97-AF65-F5344CB8AC3E}">
        <p14:creationId xmlns:p14="http://schemas.microsoft.com/office/powerpoint/2010/main" val="306563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3A419A2-3DA5-8CB4-FB34-6237617BB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F030890-EEEA-A23E-A5C4-65E182561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554FC8-59AC-235A-5671-CFEB0C9148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E937D-F0D6-4F1F-846E-5D17192BEF85}" type="datetimeFigureOut">
              <a:rPr lang="de-DE" smtClean="0"/>
              <a:t>27.10.2022</a:t>
            </a:fld>
            <a:endParaRPr lang="de-DE"/>
          </a:p>
        </p:txBody>
      </p:sp>
      <p:sp>
        <p:nvSpPr>
          <p:cNvPr id="5" name="Fußzeilenplatzhalter 4">
            <a:extLst>
              <a:ext uri="{FF2B5EF4-FFF2-40B4-BE49-F238E27FC236}">
                <a16:creationId xmlns:a16="http://schemas.microsoft.com/office/drawing/2014/main" id="{97187A10-E806-B4D6-533B-30BB9198C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91AC116-F0C5-50E0-DCF2-CF6D7E105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C38B2-F5AB-4884-AEBF-29F2D362A750}" type="slidenum">
              <a:rPr lang="de-DE" smtClean="0"/>
              <a:t>‹Nr.›</a:t>
            </a:fld>
            <a:endParaRPr lang="de-DE"/>
          </a:p>
        </p:txBody>
      </p:sp>
      <p:pic>
        <p:nvPicPr>
          <p:cNvPr id="7" name="Grafik 6" descr="Landschaft und HImmel">
            <a:extLst>
              <a:ext uri="{FF2B5EF4-FFF2-40B4-BE49-F238E27FC236}">
                <a16:creationId xmlns:a16="http://schemas.microsoft.com/office/drawing/2014/main" id="{47E5B4F9-A2B4-DC1D-13DE-F1637A9B620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94" y="-1122629"/>
            <a:ext cx="12192000" cy="8121650"/>
          </a:xfrm>
          <a:prstGeom prst="rect">
            <a:avLst/>
          </a:prstGeom>
        </p:spPr>
      </p:pic>
    </p:spTree>
    <p:extLst>
      <p:ext uri="{BB962C8B-B14F-4D97-AF65-F5344CB8AC3E}">
        <p14:creationId xmlns:p14="http://schemas.microsoft.com/office/powerpoint/2010/main" val="3953695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pb.de/shop/buecher/schriftenreihe/508847/deutschland-205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7.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sv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Landschaft und Himmel&#10;">
            <a:extLst>
              <a:ext uri="{FF2B5EF4-FFF2-40B4-BE49-F238E27FC236}">
                <a16:creationId xmlns:a16="http://schemas.microsoft.com/office/drawing/2014/main" id="{EA21C27F-8BB2-48A1-B644-BC0C4B141C2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61"/>
            <a:ext cx="10712728" cy="7136239"/>
          </a:xfrm>
          <a:prstGeom prst="rect">
            <a:avLst/>
          </a:prstGeom>
          <a:ln>
            <a:noFill/>
          </a:ln>
          <a:effectLst>
            <a:softEdge rad="112500"/>
          </a:effectLst>
        </p:spPr>
      </p:pic>
      <p:pic>
        <p:nvPicPr>
          <p:cNvPr id="20" name="Grafik 19" descr="Ein Bild, das Antenne enthält.&#10;&#10;Automatisch generierte Beschreibung">
            <a:extLst>
              <a:ext uri="{FF2B5EF4-FFF2-40B4-BE49-F238E27FC236}">
                <a16:creationId xmlns:a16="http://schemas.microsoft.com/office/drawing/2014/main" id="{BD049745-00F7-03B3-0BC9-6C0D60D36234}"/>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9531308" y="131007"/>
            <a:ext cx="2362839" cy="2620193"/>
          </a:xfrm>
          <a:prstGeom prst="rect">
            <a:avLst/>
          </a:prstGeom>
        </p:spPr>
      </p:pic>
      <p:sp>
        <p:nvSpPr>
          <p:cNvPr id="13" name="Textfeld 2">
            <a:extLst>
              <a:ext uri="{FF2B5EF4-FFF2-40B4-BE49-F238E27FC236}">
                <a16:creationId xmlns:a16="http://schemas.microsoft.com/office/drawing/2014/main" id="{C6B2BC8F-0FA1-9BED-A0BE-1CF095426E9C}"/>
              </a:ext>
            </a:extLst>
          </p:cNvPr>
          <p:cNvSpPr txBox="1">
            <a:spLocks noChangeArrowheads="1"/>
          </p:cNvSpPr>
          <p:nvPr/>
        </p:nvSpPr>
        <p:spPr bwMode="auto">
          <a:xfrm>
            <a:off x="9306688" y="2807026"/>
            <a:ext cx="2885312" cy="2045632"/>
          </a:xfrm>
          <a:prstGeom prst="rect">
            <a:avLst/>
          </a:prstGeom>
          <a:solidFill>
            <a:schemeClr val="accent1">
              <a:lumMod val="40000"/>
              <a:lumOff val="60000"/>
            </a:schemeClr>
          </a:solidFill>
          <a:ln w="9525">
            <a:noFill/>
            <a:miter lim="800000"/>
            <a:headEnd/>
            <a:tailEnd/>
          </a:ln>
          <a:effectLst>
            <a:softEdge rad="63500"/>
          </a:effectLst>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de-DE" sz="2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Fragen zum</a:t>
            </a:r>
            <a:r>
              <a:rPr lang="de-DE" sz="2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kumimoji="0" lang="de-DE" sz="2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Thema  Klimawandel </a:t>
            </a:r>
            <a:endPar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0A79B0C2-0E54-AF9C-46BF-DA35F7302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571" y="4886325"/>
            <a:ext cx="2475445" cy="1865174"/>
          </a:xfrm>
          <a:prstGeom prst="rect">
            <a:avLst/>
          </a:prstGeom>
        </p:spPr>
      </p:pic>
      <p:sp>
        <p:nvSpPr>
          <p:cNvPr id="7" name="Textfeld 6">
            <a:extLst>
              <a:ext uri="{FF2B5EF4-FFF2-40B4-BE49-F238E27FC236}">
                <a16:creationId xmlns:a16="http://schemas.microsoft.com/office/drawing/2014/main" id="{E11F5C22-AB0F-1708-26ED-6F3D5A1F5758}"/>
              </a:ext>
            </a:extLst>
          </p:cNvPr>
          <p:cNvSpPr txBox="1">
            <a:spLocks noChangeArrowheads="1"/>
          </p:cNvSpPr>
          <p:nvPr/>
        </p:nvSpPr>
        <p:spPr bwMode="auto">
          <a:xfrm rot="639240">
            <a:off x="3050018" y="2807026"/>
            <a:ext cx="4693807" cy="1993574"/>
          </a:xfrm>
          <a:prstGeom prst="rect">
            <a:avLst/>
          </a:prstGeom>
          <a:solidFill>
            <a:schemeClr val="tx2">
              <a:lumMod val="40000"/>
              <a:lumOff val="60000"/>
              <a:alpha val="49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Das Quiz zum Klimanotstand</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feld 2">
            <a:extLst>
              <a:ext uri="{FF2B5EF4-FFF2-40B4-BE49-F238E27FC236}">
                <a16:creationId xmlns:a16="http://schemas.microsoft.com/office/drawing/2014/main" id="{E1B3A240-298E-F22B-6133-4F9AF428EB66}"/>
              </a:ext>
            </a:extLst>
          </p:cNvPr>
          <p:cNvSpPr txBox="1">
            <a:spLocks noChangeArrowheads="1"/>
          </p:cNvSpPr>
          <p:nvPr/>
        </p:nvSpPr>
        <p:spPr bwMode="auto">
          <a:xfrm>
            <a:off x="2299117" y="332813"/>
            <a:ext cx="5978108" cy="1553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4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Damit die Sauna nicht zum Alltag wird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10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1298919879"/>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dirty="0">
                          <a:effectLst/>
                        </a:rPr>
                        <a:t>Energiesparen beim Kochen mit „Kochkiste“, „Turmkochen“ und Topfdeckel möglich?</a:t>
                      </a:r>
                      <a:endParaRPr lang="de-DE" sz="1050" dirty="0">
                        <a:effectLst/>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r>
                        <a:rPr lang="de-DE" sz="2400" cap="none" spc="0" dirty="0">
                          <a:solidFill>
                            <a:schemeClr val="tx1"/>
                          </a:solidFill>
                          <a:effectLst/>
                        </a:rPr>
                        <a:t>Ja, das geht!</a:t>
                      </a: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de-DE" sz="20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Nein, da ist der Energiefluss lediglich anders, insgesamt eingespart werden kann dadurch leider nichts. </a:t>
                      </a:r>
                      <a:endParaRPr lang="de-DE" sz="20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sp>
        <p:nvSpPr>
          <p:cNvPr id="3" name="Rechteck 2">
            <a:extLst>
              <a:ext uri="{FF2B5EF4-FFF2-40B4-BE49-F238E27FC236}">
                <a16:creationId xmlns:a16="http://schemas.microsoft.com/office/drawing/2014/main" id="{829704EF-EC44-87D1-6E1D-40763A68F67D}"/>
              </a:ext>
            </a:extLst>
          </p:cNvPr>
          <p:cNvSpPr/>
          <p:nvPr/>
        </p:nvSpPr>
        <p:spPr>
          <a:xfrm>
            <a:off x="1355553" y="2467782"/>
            <a:ext cx="4398702"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drinnen, Herd, Topf enthält.&#10;&#10;Automatisch generierte Beschreibung">
            <a:extLst>
              <a:ext uri="{FF2B5EF4-FFF2-40B4-BE49-F238E27FC236}">
                <a16:creationId xmlns:a16="http://schemas.microsoft.com/office/drawing/2014/main" id="{24F5D47A-F0E0-9AAC-1FBF-5A3D5E26375B}"/>
              </a:ext>
            </a:extLst>
          </p:cNvPr>
          <p:cNvPicPr>
            <a:picLocks noChangeAspect="1"/>
          </p:cNvPicPr>
          <p:nvPr/>
        </p:nvPicPr>
        <p:blipFill>
          <a:blip r:embed="rId3"/>
          <a:stretch>
            <a:fillRect/>
          </a:stretch>
        </p:blipFill>
        <p:spPr>
          <a:xfrm>
            <a:off x="3601980" y="4427997"/>
            <a:ext cx="2152275" cy="1786536"/>
          </a:xfrm>
          <a:prstGeom prst="rect">
            <a:avLst/>
          </a:prstGeom>
        </p:spPr>
      </p:pic>
      <p:pic>
        <p:nvPicPr>
          <p:cNvPr id="8" name="Grafik 7">
            <a:extLst>
              <a:ext uri="{FF2B5EF4-FFF2-40B4-BE49-F238E27FC236}">
                <a16:creationId xmlns:a16="http://schemas.microsoft.com/office/drawing/2014/main" id="{457FB377-8D7F-8A21-2082-BC09EB707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405" y="4207734"/>
            <a:ext cx="1139499" cy="1072165"/>
          </a:xfrm>
          <a:prstGeom prst="rect">
            <a:avLst/>
          </a:prstGeom>
        </p:spPr>
      </p:pic>
      <p:pic>
        <p:nvPicPr>
          <p:cNvPr id="12" name="Grafik 11" descr="Ein Bild, das Person enthält.">
            <a:extLst>
              <a:ext uri="{FF2B5EF4-FFF2-40B4-BE49-F238E27FC236}">
                <a16:creationId xmlns:a16="http://schemas.microsoft.com/office/drawing/2014/main" id="{38B98B7D-8854-9A3B-95CF-52F2737E44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7953" y="5233382"/>
            <a:ext cx="1471727" cy="981151"/>
          </a:xfrm>
          <a:prstGeom prst="rect">
            <a:avLst/>
          </a:prstGeom>
        </p:spPr>
      </p:pic>
      <p:pic>
        <p:nvPicPr>
          <p:cNvPr id="10" name="Grafik 9">
            <a:extLst>
              <a:ext uri="{FF2B5EF4-FFF2-40B4-BE49-F238E27FC236}">
                <a16:creationId xmlns:a16="http://schemas.microsoft.com/office/drawing/2014/main" id="{BA9B3716-298D-1E48-EEB6-A7F01A7F42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5634" y="5233382"/>
            <a:ext cx="936346" cy="981151"/>
          </a:xfrm>
          <a:prstGeom prst="rect">
            <a:avLst/>
          </a:prstGeom>
        </p:spPr>
      </p:pic>
    </p:spTree>
    <p:extLst>
      <p:ext uri="{BB962C8B-B14F-4D97-AF65-F5344CB8AC3E}">
        <p14:creationId xmlns:p14="http://schemas.microsoft.com/office/powerpoint/2010/main" val="1117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824649501"/>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dirty="0">
                          <a:effectLst/>
                        </a:rPr>
                        <a:t>Laudato Si‘: </a:t>
                      </a:r>
                    </a:p>
                    <a:p>
                      <a:pPr algn="ctr" hangingPunct="0"/>
                      <a:r>
                        <a:rPr lang="de-DE" sz="2400" dirty="0">
                          <a:effectLst/>
                        </a:rPr>
                        <a:t>Tun wir Christen genug für den Klimaschutz?</a:t>
                      </a: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r>
                        <a:rPr lang="de-DE" sz="2400" cap="none" spc="0" dirty="0">
                          <a:solidFill>
                            <a:schemeClr val="tx1"/>
                          </a:solidFill>
                          <a:effectLst/>
                        </a:rPr>
                        <a:t>Ja </a:t>
                      </a:r>
                      <a:r>
                        <a:rPr lang="de-DE" sz="2400" cap="none" spc="0" dirty="0">
                          <a:solidFill>
                            <a:schemeClr val="tx1"/>
                          </a:solidFill>
                          <a:effectLst/>
                          <a:sym typeface="Wingdings" panose="05000000000000000000" pitchFamily="2" charset="2"/>
                        </a:rPr>
                        <a:t> </a:t>
                      </a:r>
                      <a:r>
                        <a:rPr lang="de-DE" sz="2400" cap="none" spc="0" dirty="0">
                          <a:solidFill>
                            <a:schemeClr val="tx1"/>
                          </a:solidFill>
                          <a:effectLst/>
                        </a:rPr>
                        <a:t>  </a:t>
                      </a: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2400" b="1" cap="none" spc="0" dirty="0">
                        <a:solidFill>
                          <a:schemeClr val="tx1"/>
                        </a:solidFill>
                        <a:effectLst/>
                      </a:endParaRPr>
                    </a:p>
                    <a:p>
                      <a:pPr algn="ctr" hangingPunct="0"/>
                      <a:r>
                        <a:rPr lang="de-DE" sz="2400" b="1" cap="none" spc="0" dirty="0">
                          <a:solidFill>
                            <a:schemeClr val="tx1"/>
                          </a:solidFill>
                          <a:effectLst/>
                        </a:rPr>
                        <a:t>Nein </a:t>
                      </a:r>
                      <a:endParaRPr lang="de-DE" sz="2400" b="1" cap="none" spc="0" dirty="0">
                        <a:solidFill>
                          <a:schemeClr val="tx1"/>
                        </a:solidFill>
                        <a:effectLst/>
                        <a:sym typeface="Wingdings" panose="05000000000000000000" pitchFamily="2" charset="2"/>
                      </a:endParaRPr>
                    </a:p>
                    <a:p>
                      <a:pPr algn="ctr" hangingPunct="0"/>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pic>
        <p:nvPicPr>
          <p:cNvPr id="2" name="Grafik 1" descr="Ein Bild, das Text enthält.&#10;&#10;Automatisch generierte Beschreibung">
            <a:extLst>
              <a:ext uri="{FF2B5EF4-FFF2-40B4-BE49-F238E27FC236}">
                <a16:creationId xmlns:a16="http://schemas.microsoft.com/office/drawing/2014/main" id="{A384993D-EE2B-C4D0-A9C5-FF8360F601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5553" y="643467"/>
            <a:ext cx="1129029" cy="1853164"/>
          </a:xfrm>
          <a:prstGeom prst="rect">
            <a:avLst/>
          </a:prstGeom>
          <a:noFill/>
          <a:ln>
            <a:noFill/>
          </a:ln>
        </p:spPr>
      </p:pic>
      <p:pic>
        <p:nvPicPr>
          <p:cNvPr id="4" name="Grafik 3" descr="Lächelnde Gesichtskontur mit einfarbiger Füllung">
            <a:extLst>
              <a:ext uri="{FF2B5EF4-FFF2-40B4-BE49-F238E27FC236}">
                <a16:creationId xmlns:a16="http://schemas.microsoft.com/office/drawing/2014/main" id="{A12E492B-5B5F-2BAD-46BE-ACDA8A0D08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4582" y="2805546"/>
            <a:ext cx="914400" cy="914400"/>
          </a:xfrm>
          <a:prstGeom prst="rect">
            <a:avLst/>
          </a:prstGeom>
        </p:spPr>
      </p:pic>
      <p:pic>
        <p:nvPicPr>
          <p:cNvPr id="7" name="Grafik 6" descr="Wütende Gesichtskontur mit einfarbiger Füllung">
            <a:extLst>
              <a:ext uri="{FF2B5EF4-FFF2-40B4-BE49-F238E27FC236}">
                <a16:creationId xmlns:a16="http://schemas.microsoft.com/office/drawing/2014/main" id="{D2B1079F-2EDE-BC6E-8C7A-DC7FDD4CDC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47018" y="2805546"/>
            <a:ext cx="914400" cy="914400"/>
          </a:xfrm>
          <a:prstGeom prst="rect">
            <a:avLst/>
          </a:prstGeom>
        </p:spPr>
      </p:pic>
      <p:sp>
        <p:nvSpPr>
          <p:cNvPr id="9" name="Rechteck 8">
            <a:extLst>
              <a:ext uri="{FF2B5EF4-FFF2-40B4-BE49-F238E27FC236}">
                <a16:creationId xmlns:a16="http://schemas.microsoft.com/office/drawing/2014/main" id="{204D3AB4-5FA6-3CAC-C700-C6FB878C1453}"/>
              </a:ext>
            </a:extLst>
          </p:cNvPr>
          <p:cNvSpPr/>
          <p:nvPr/>
        </p:nvSpPr>
        <p:spPr>
          <a:xfrm>
            <a:off x="5752062" y="2467782"/>
            <a:ext cx="5084385"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58F67B92-D9E5-C566-573F-678FA309E053}"/>
              </a:ext>
            </a:extLst>
          </p:cNvPr>
          <p:cNvPicPr>
            <a:picLocks noChangeAspect="1"/>
          </p:cNvPicPr>
          <p:nvPr/>
        </p:nvPicPr>
        <p:blipFill>
          <a:blip r:embed="rId8"/>
          <a:stretch>
            <a:fillRect/>
          </a:stretch>
        </p:blipFill>
        <p:spPr>
          <a:xfrm rot="2076078">
            <a:off x="1594952" y="3400212"/>
            <a:ext cx="5705123" cy="2127333"/>
          </a:xfrm>
          <a:prstGeom prst="rect">
            <a:avLst/>
          </a:prstGeom>
        </p:spPr>
      </p:pic>
      <p:sp>
        <p:nvSpPr>
          <p:cNvPr id="6" name="Textfeld 5">
            <a:extLst>
              <a:ext uri="{FF2B5EF4-FFF2-40B4-BE49-F238E27FC236}">
                <a16:creationId xmlns:a16="http://schemas.microsoft.com/office/drawing/2014/main" id="{5F4CA0F4-A2B1-B1E7-1B3C-1F3382A25E74}"/>
              </a:ext>
            </a:extLst>
          </p:cNvPr>
          <p:cNvSpPr txBox="1"/>
          <p:nvPr/>
        </p:nvSpPr>
        <p:spPr>
          <a:xfrm>
            <a:off x="6868720" y="3968366"/>
            <a:ext cx="3342179" cy="923330"/>
          </a:xfrm>
          <a:prstGeom prst="rect">
            <a:avLst/>
          </a:prstGeom>
          <a:noFill/>
        </p:spPr>
        <p:txBody>
          <a:bodyPr wrap="square">
            <a:spAutoFit/>
          </a:bodyPr>
          <a:lstStyle/>
          <a:p>
            <a:pPr algn="ctr" hangingPunct="0"/>
            <a:r>
              <a:rPr lang="de-DE" sz="1800" b="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Wie könnte das Ehrenamt </a:t>
            </a:r>
          </a:p>
          <a:p>
            <a:pPr algn="ctr" hangingPunct="0"/>
            <a:r>
              <a:rPr lang="de-DE" sz="1800" b="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den Klimaschutz vor Ort befördern?</a:t>
            </a:r>
            <a:endParaRPr lang="de-DE" sz="1800" b="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6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888361747"/>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dirty="0">
                          <a:effectLst/>
                        </a:rPr>
                        <a:t>Kennen Sie das „Caritas-Stromsparcheck-Projekt“?</a:t>
                      </a:r>
                      <a:endParaRPr lang="de-DE" sz="1050" dirty="0">
                        <a:effectLst/>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r>
                        <a:rPr lang="de-DE" sz="4000" cap="none" spc="0" dirty="0">
                          <a:solidFill>
                            <a:schemeClr val="tx1"/>
                          </a:solidFill>
                          <a:effectLst/>
                        </a:rPr>
                        <a:t>Ja.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2400" b="1" cap="none" spc="0" dirty="0">
                        <a:solidFill>
                          <a:schemeClr val="tx1"/>
                        </a:solidFill>
                        <a:effectLst/>
                      </a:endParaRPr>
                    </a:p>
                    <a:p>
                      <a:pPr algn="ctr" hangingPunct="0"/>
                      <a:r>
                        <a:rPr lang="de-DE" sz="4000" b="1" cap="none" spc="0" dirty="0">
                          <a:solidFill>
                            <a:schemeClr val="tx1"/>
                          </a:solidFill>
                          <a:effectLst/>
                        </a:rPr>
                        <a:t>Nein.</a:t>
                      </a:r>
                      <a:endParaRPr lang="de-DE" sz="40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pic>
        <p:nvPicPr>
          <p:cNvPr id="2" name="Grafik 1">
            <a:extLst>
              <a:ext uri="{FF2B5EF4-FFF2-40B4-BE49-F238E27FC236}">
                <a16:creationId xmlns:a16="http://schemas.microsoft.com/office/drawing/2014/main" id="{74A6C6F8-BDC5-653E-F675-DF933A4E0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77294" y="1186152"/>
            <a:ext cx="476250" cy="809625"/>
          </a:xfrm>
          <a:prstGeom prst="rect">
            <a:avLst/>
          </a:prstGeom>
          <a:solidFill>
            <a:srgbClr val="F2F2F2"/>
          </a:solidFill>
          <a:ln>
            <a:noFill/>
          </a:ln>
        </p:spPr>
      </p:pic>
      <p:pic>
        <p:nvPicPr>
          <p:cNvPr id="7" name="Grafik 6">
            <a:extLst>
              <a:ext uri="{FF2B5EF4-FFF2-40B4-BE49-F238E27FC236}">
                <a16:creationId xmlns:a16="http://schemas.microsoft.com/office/drawing/2014/main" id="{952E9C6F-0171-599D-39AB-ECA5DE388032}"/>
              </a:ext>
            </a:extLst>
          </p:cNvPr>
          <p:cNvPicPr>
            <a:picLocks noChangeAspect="1"/>
          </p:cNvPicPr>
          <p:nvPr/>
        </p:nvPicPr>
        <p:blipFill>
          <a:blip r:embed="rId4"/>
          <a:stretch>
            <a:fillRect/>
          </a:stretch>
        </p:blipFill>
        <p:spPr>
          <a:xfrm rot="21270727">
            <a:off x="2318833" y="2102870"/>
            <a:ext cx="7308925" cy="4496643"/>
          </a:xfrm>
          <a:prstGeom prst="rect">
            <a:avLst/>
          </a:prstGeom>
        </p:spPr>
      </p:pic>
    </p:spTree>
    <p:extLst>
      <p:ext uri="{BB962C8B-B14F-4D97-AF65-F5344CB8AC3E}">
        <p14:creationId xmlns:p14="http://schemas.microsoft.com/office/powerpoint/2010/main" val="133825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209113629"/>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dirty="0">
                          <a:effectLst/>
                        </a:rPr>
                        <a:t>Bis Ende dieses Jahrzehntes haben wir Menschen es noch in der Hand alles zu tun, um das wichtige 1,5°C-Ziel noch zu erreichen. </a:t>
                      </a:r>
                      <a:br>
                        <a:rPr lang="de-DE" sz="2400" dirty="0">
                          <a:effectLst/>
                        </a:rPr>
                      </a:br>
                      <a:r>
                        <a:rPr lang="de-DE" sz="2400" dirty="0">
                          <a:effectLst/>
                        </a:rPr>
                        <a:t>Betreiben oder planen Sie Klimaschutz im Ehrenamt? </a:t>
                      </a:r>
                      <a:endParaRPr lang="de-DE" sz="1050" dirty="0">
                        <a:effectLst/>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r>
                        <a:rPr lang="de-DE" sz="2400" cap="none" spc="0" dirty="0">
                          <a:solidFill>
                            <a:schemeClr val="tx1"/>
                          </a:solidFill>
                          <a:effectLst/>
                        </a:rPr>
                        <a:t>Ja. </a:t>
                      </a:r>
                    </a:p>
                    <a:p>
                      <a:pPr algn="ctr" hangingPunct="0"/>
                      <a:r>
                        <a:rPr lang="de-DE" sz="2400" b="0" cap="none" spc="0" dirty="0">
                          <a:solidFill>
                            <a:schemeClr val="tx1"/>
                          </a:solidFill>
                          <a:effectLst/>
                        </a:rPr>
                        <a:t>Welche Dienste, Projekte, Aktionen sind das?</a:t>
                      </a:r>
                    </a:p>
                    <a:p>
                      <a:pPr algn="ctr" hangingPunct="0"/>
                      <a:r>
                        <a:rPr lang="de-DE" sz="2400" cap="none" spc="0" dirty="0">
                          <a:solidFill>
                            <a:schemeClr val="tx1"/>
                          </a:solidFill>
                          <a:effectLst/>
                        </a:rPr>
                        <a:t> </a:t>
                      </a: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2400" b="1" cap="none" spc="0" dirty="0">
                        <a:solidFill>
                          <a:schemeClr val="tx1"/>
                        </a:solidFill>
                        <a:effectLst/>
                      </a:endParaRPr>
                    </a:p>
                    <a:p>
                      <a:pPr algn="ctr" hangingPunct="0"/>
                      <a:r>
                        <a:rPr lang="de-DE" sz="2400" b="1" cap="none" spc="0" dirty="0">
                          <a:solidFill>
                            <a:schemeClr val="tx1"/>
                          </a:solidFill>
                          <a:effectLst/>
                        </a:rPr>
                        <a:t>Nein. </a:t>
                      </a:r>
                    </a:p>
                    <a:p>
                      <a:pPr algn="ctr" hangingPunct="0"/>
                      <a:r>
                        <a:rPr lang="de-DE" sz="2400" b="0" cap="none" spc="0" dirty="0">
                          <a:solidFill>
                            <a:schemeClr val="tx1"/>
                          </a:solidFill>
                          <a:effectLst/>
                        </a:rPr>
                        <a:t>Was hindert Sie daran? </a:t>
                      </a: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sp>
        <p:nvSpPr>
          <p:cNvPr id="2" name="Rechteck 1">
            <a:extLst>
              <a:ext uri="{FF2B5EF4-FFF2-40B4-BE49-F238E27FC236}">
                <a16:creationId xmlns:a16="http://schemas.microsoft.com/office/drawing/2014/main" id="{718DB5A4-ACE5-9F84-ED53-FBA62F1AC992}"/>
              </a:ext>
            </a:extLst>
          </p:cNvPr>
          <p:cNvSpPr/>
          <p:nvPr/>
        </p:nvSpPr>
        <p:spPr>
          <a:xfrm>
            <a:off x="1355553" y="2467782"/>
            <a:ext cx="4441932" cy="3746751"/>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F80B133C-2228-08E2-DB66-E8C6520349DD}"/>
              </a:ext>
            </a:extLst>
          </p:cNvPr>
          <p:cNvSpPr/>
          <p:nvPr/>
        </p:nvSpPr>
        <p:spPr>
          <a:xfrm>
            <a:off x="5797485" y="2467782"/>
            <a:ext cx="5038962" cy="3746751"/>
          </a:xfrm>
          <a:prstGeom prst="rect">
            <a:avLst/>
          </a:pr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4271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B93B2BA-5E74-F52F-0228-8E42204E7EB0}"/>
              </a:ext>
            </a:extLst>
          </p:cNvPr>
          <p:cNvSpPr txBox="1"/>
          <p:nvPr/>
        </p:nvSpPr>
        <p:spPr>
          <a:xfrm>
            <a:off x="1596572" y="261255"/>
            <a:ext cx="6328228" cy="5050934"/>
          </a:xfrm>
          <a:prstGeom prst="rect">
            <a:avLst/>
          </a:prstGeom>
          <a:noFill/>
        </p:spPr>
        <p:txBody>
          <a:bodyPr wrap="square">
            <a:spAutoFit/>
          </a:bodyPr>
          <a:lstStyle/>
          <a:p>
            <a:pPr algn="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 Klimawandel ist nicht irgendwo </a:t>
            </a:r>
            <a:r>
              <a:rPr lang="de-DE"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a:t>
            </a: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eit weg – </a:t>
            </a:r>
          </a:p>
          <a:p>
            <a:pPr algn="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sondern längst da. </a:t>
            </a:r>
          </a:p>
          <a:p>
            <a:pPr algn="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 wird Deutschland</a:t>
            </a:r>
            <a:b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drastisch verändern. </a:t>
            </a:r>
          </a:p>
          <a:p>
            <a:pPr algn="r"/>
            <a:endParaRPr lang="de-DE"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Aber </a:t>
            </a:r>
            <a:r>
              <a:rPr lang="de-DE" sz="3200" b="1" dirty="0">
                <a:solidFill>
                  <a:srgbClr val="FFFF00"/>
                </a:solidFill>
                <a:effectLst/>
                <a:latin typeface="Amasis MT Pro Black" panose="020B0604020202020204" pitchFamily="18" charset="0"/>
                <a:ea typeface="Calibri" panose="020F0502020204030204" pitchFamily="34" charset="0"/>
                <a:cs typeface="Times New Roman" panose="02020603050405020304" pitchFamily="18" charset="0"/>
              </a:rPr>
              <a:t>noch</a:t>
            </a: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haben wir es in</a:t>
            </a:r>
            <a:b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 Hand, ob die Veränderungen beherrschbar bleiben.“</a:t>
            </a:r>
            <a:endParaRPr lang="de-DE"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Nick Reimer, Toralf </a:t>
            </a:r>
            <a:r>
              <a:rPr lang="de-DE" sz="2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Staud</a:t>
            </a:r>
            <a:r>
              <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br>
              <a:rPr lang="de-D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
            </a:r>
            <a:r>
              <a:rPr lang="de-DE"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eutschland  2050</a:t>
            </a:r>
            <a:endPar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hlinkClick r:id="rId3"/>
            <a:extLst>
              <a:ext uri="{FF2B5EF4-FFF2-40B4-BE49-F238E27FC236}">
                <a16:creationId xmlns:a16="http://schemas.microsoft.com/office/drawing/2014/main" id="{0F50A9BC-3C65-79F7-0A5D-BFDB68C5BF78}"/>
              </a:ext>
            </a:extLst>
          </p:cNvPr>
          <p:cNvPicPr>
            <a:picLocks noChangeAspect="1"/>
          </p:cNvPicPr>
          <p:nvPr/>
        </p:nvPicPr>
        <p:blipFill rotWithShape="1">
          <a:blip r:embed="rId4"/>
          <a:srcRect l="2463" b="796"/>
          <a:stretch/>
        </p:blipFill>
        <p:spPr>
          <a:xfrm>
            <a:off x="8394613" y="390525"/>
            <a:ext cx="3039316" cy="4781550"/>
          </a:xfrm>
          <a:prstGeom prst="rect">
            <a:avLst/>
          </a:prstGeom>
        </p:spPr>
      </p:pic>
    </p:spTree>
    <p:extLst>
      <p:ext uri="{BB962C8B-B14F-4D97-AF65-F5344CB8AC3E}">
        <p14:creationId xmlns:p14="http://schemas.microsoft.com/office/powerpoint/2010/main" val="215125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Landschaft und Himmel&#10;">
            <a:extLst>
              <a:ext uri="{FF2B5EF4-FFF2-40B4-BE49-F238E27FC236}">
                <a16:creationId xmlns:a16="http://schemas.microsoft.com/office/drawing/2014/main" id="{EA21C27F-8BB2-48A1-B644-BC0C4B141C2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712728" cy="7136239"/>
          </a:xfrm>
          <a:prstGeom prst="rect">
            <a:avLst/>
          </a:prstGeom>
          <a:ln>
            <a:noFill/>
          </a:ln>
          <a:effectLst>
            <a:softEdge rad="112500"/>
          </a:effectLst>
        </p:spPr>
      </p:pic>
      <p:pic>
        <p:nvPicPr>
          <p:cNvPr id="20" name="Grafik 19" descr="Ein Bild, das Antenne enthält.&#10;&#10;Automatisch generierte Beschreibung">
            <a:extLst>
              <a:ext uri="{FF2B5EF4-FFF2-40B4-BE49-F238E27FC236}">
                <a16:creationId xmlns:a16="http://schemas.microsoft.com/office/drawing/2014/main" id="{BD049745-00F7-03B3-0BC9-6C0D60D36234}"/>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9531308" y="131007"/>
            <a:ext cx="2362839" cy="2620193"/>
          </a:xfrm>
          <a:prstGeom prst="rect">
            <a:avLst/>
          </a:prstGeom>
        </p:spPr>
      </p:pic>
      <p:pic>
        <p:nvPicPr>
          <p:cNvPr id="2" name="Grafik 1">
            <a:extLst>
              <a:ext uri="{FF2B5EF4-FFF2-40B4-BE49-F238E27FC236}">
                <a16:creationId xmlns:a16="http://schemas.microsoft.com/office/drawing/2014/main" id="{0A79B0C2-0E54-AF9C-46BF-DA35F7302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571" y="4886325"/>
            <a:ext cx="2475445" cy="1865174"/>
          </a:xfrm>
          <a:prstGeom prst="rect">
            <a:avLst/>
          </a:prstGeom>
        </p:spPr>
      </p:pic>
      <p:sp>
        <p:nvSpPr>
          <p:cNvPr id="7" name="Textfeld 6">
            <a:extLst>
              <a:ext uri="{FF2B5EF4-FFF2-40B4-BE49-F238E27FC236}">
                <a16:creationId xmlns:a16="http://schemas.microsoft.com/office/drawing/2014/main" id="{E11F5C22-AB0F-1708-26ED-6F3D5A1F5758}"/>
              </a:ext>
            </a:extLst>
          </p:cNvPr>
          <p:cNvSpPr txBox="1">
            <a:spLocks noChangeArrowheads="1"/>
          </p:cNvSpPr>
          <p:nvPr/>
        </p:nvSpPr>
        <p:spPr bwMode="auto">
          <a:xfrm>
            <a:off x="3133608" y="3518855"/>
            <a:ext cx="5680453" cy="647792"/>
          </a:xfrm>
          <a:prstGeom prst="rect">
            <a:avLst/>
          </a:prstGeom>
          <a:solidFill>
            <a:schemeClr val="tx2">
              <a:lumMod val="40000"/>
              <a:lumOff val="60000"/>
              <a:alpha val="49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2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es liegt             in unserer Hand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feld 2">
            <a:extLst>
              <a:ext uri="{FF2B5EF4-FFF2-40B4-BE49-F238E27FC236}">
                <a16:creationId xmlns:a16="http://schemas.microsoft.com/office/drawing/2014/main" id="{E1B3A240-298E-F22B-6133-4F9AF428EB66}"/>
              </a:ext>
            </a:extLst>
          </p:cNvPr>
          <p:cNvSpPr txBox="1">
            <a:spLocks noChangeArrowheads="1"/>
          </p:cNvSpPr>
          <p:nvPr/>
        </p:nvSpPr>
        <p:spPr bwMode="auto">
          <a:xfrm>
            <a:off x="2299117" y="332813"/>
            <a:ext cx="5978108" cy="1553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4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Damit die Sauna nicht zum Alltag wird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987A8ACE-36C6-8B74-0CA1-561FD017E83B}"/>
              </a:ext>
            </a:extLst>
          </p:cNvPr>
          <p:cNvSpPr txBox="1">
            <a:spLocks noChangeArrowheads="1"/>
          </p:cNvSpPr>
          <p:nvPr/>
        </p:nvSpPr>
        <p:spPr bwMode="auto">
          <a:xfrm>
            <a:off x="3133608" y="3518855"/>
            <a:ext cx="5680453" cy="647792"/>
          </a:xfrm>
          <a:prstGeom prst="rect">
            <a:avLst/>
          </a:prstGeom>
          <a:solidFill>
            <a:schemeClr val="tx2">
              <a:lumMod val="40000"/>
              <a:lumOff val="60000"/>
              <a:alpha val="49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2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de-DE"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noch</a:t>
            </a:r>
            <a:endParaRPr lang="de-DE"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042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1262484731"/>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b="1" cap="none" spc="0" dirty="0">
                          <a:solidFill>
                            <a:schemeClr val="bg1"/>
                          </a:solidFill>
                          <a:effectLst/>
                        </a:rPr>
                        <a:t>Wieviel Tonnen CO2 produzierten die Deutschen 2019 mit Ihren Urlaubsaktivitäten in der ganzen Welt?</a:t>
                      </a:r>
                    </a:p>
                    <a:p>
                      <a:pPr algn="ctr" hangingPunct="0"/>
                      <a:r>
                        <a:rPr lang="de-DE" sz="2400" b="1" cap="none" spc="0" dirty="0">
                          <a:solidFill>
                            <a:schemeClr val="bg1"/>
                          </a:solidFill>
                          <a:effectLst/>
                        </a:rPr>
                        <a:t> </a:t>
                      </a:r>
                    </a:p>
                    <a:p>
                      <a:pPr algn="ctr" hangingPunct="0"/>
                      <a:r>
                        <a:rPr lang="de-DE" sz="2400" b="1" cap="none" spc="0" dirty="0">
                          <a:solidFill>
                            <a:schemeClr val="bg1"/>
                          </a:solidFill>
                          <a:effectLst/>
                        </a:rPr>
                        <a:t> </a:t>
                      </a:r>
                      <a:endParaRPr lang="de-DE" sz="2400" b="1" cap="none" spc="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r>
                        <a:rPr lang="de-DE" sz="4000" b="1" cap="none" spc="0" dirty="0">
                          <a:solidFill>
                            <a:schemeClr val="tx1"/>
                          </a:solidFill>
                          <a:effectLst/>
                        </a:rPr>
                        <a:t>329 Mio. Tonnen</a:t>
                      </a:r>
                      <a:r>
                        <a:rPr lang="de-DE" sz="2400" b="1" cap="none" spc="0" dirty="0">
                          <a:solidFill>
                            <a:schemeClr val="tx1"/>
                          </a:solidFill>
                          <a:effectLst/>
                        </a:rPr>
                        <a:t> </a:t>
                      </a:r>
                    </a:p>
                    <a:p>
                      <a:pPr algn="ctr" hangingPunct="0"/>
                      <a:r>
                        <a:rPr lang="de-DE" sz="2400" b="0" cap="none" spc="0" dirty="0">
                          <a:solidFill>
                            <a:schemeClr val="tx1"/>
                          </a:solidFill>
                          <a:effectLst/>
                        </a:rPr>
                        <a:t>Das entspricht von der Größenordnung her dem Jahresgesamtausstoß von Spanien oder </a:t>
                      </a:r>
                    </a:p>
                    <a:p>
                      <a:pPr algn="ctr" hangingPunct="0"/>
                      <a:r>
                        <a:rPr lang="de-DE" sz="2400" b="0" cap="none" spc="0" dirty="0">
                          <a:solidFill>
                            <a:schemeClr val="tx1"/>
                          </a:solidFill>
                          <a:effectLst/>
                        </a:rPr>
                        <a:t>40% des Jahresgesamtausstoßes von Deutschland 2019</a:t>
                      </a:r>
                    </a:p>
                    <a:p>
                      <a:pPr algn="ctr" hangingPunct="0"/>
                      <a:r>
                        <a:rPr lang="de-DE" sz="2400" b="1" cap="none" spc="0" dirty="0">
                          <a:solidFill>
                            <a:schemeClr val="tx1"/>
                          </a:solidFill>
                          <a:effectLst/>
                        </a:rPr>
                        <a:t> </a:t>
                      </a:r>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r>
                        <a:rPr lang="de-DE" sz="4000" b="1" cap="none" spc="0" dirty="0">
                          <a:solidFill>
                            <a:schemeClr val="tx1"/>
                          </a:solidFill>
                          <a:effectLst/>
                        </a:rPr>
                        <a:t>32 Mio. Tonnen</a:t>
                      </a:r>
                    </a:p>
                    <a:p>
                      <a:pPr algn="ctr" hangingPunct="0"/>
                      <a:r>
                        <a:rPr lang="de-DE" sz="2400" b="0" cap="none" spc="0" dirty="0">
                          <a:solidFill>
                            <a:schemeClr val="tx1"/>
                          </a:solidFill>
                          <a:effectLst/>
                        </a:rPr>
                        <a:t>Das entspricht von der Größenordnung her 10% des Jahresgesamtausstoßes von Spanien oder 4% des Jahresgesamtausstoßes von ganz Deutschland 2019</a:t>
                      </a:r>
                    </a:p>
                    <a:p>
                      <a:pPr algn="ctr" hangingPunct="0"/>
                      <a:r>
                        <a:rPr lang="de-DE" sz="2400" b="1" cap="none" spc="0" dirty="0">
                          <a:solidFill>
                            <a:schemeClr val="tx1"/>
                          </a:solidFill>
                          <a:effectLst/>
                        </a:rPr>
                        <a:t> </a:t>
                      </a:r>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pic>
        <p:nvPicPr>
          <p:cNvPr id="3" name="Grafik 2" descr="Kreuzfahrtschiff mit einfarbiger Füllung">
            <a:extLst>
              <a:ext uri="{FF2B5EF4-FFF2-40B4-BE49-F238E27FC236}">
                <a16:creationId xmlns:a16="http://schemas.microsoft.com/office/drawing/2014/main" id="{3423E962-0689-683E-9D9F-34646E96A2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4465" y="1477001"/>
            <a:ext cx="914400" cy="914400"/>
          </a:xfrm>
          <a:prstGeom prst="rect">
            <a:avLst/>
          </a:prstGeom>
        </p:spPr>
      </p:pic>
      <p:pic>
        <p:nvPicPr>
          <p:cNvPr id="6" name="Grafik 5" descr="Urlaub Silhouette">
            <a:extLst>
              <a:ext uri="{FF2B5EF4-FFF2-40B4-BE49-F238E27FC236}">
                <a16:creationId xmlns:a16="http://schemas.microsoft.com/office/drawing/2014/main" id="{16F7DE69-5637-6B23-5D4F-EF977F615A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70181" y="1461473"/>
            <a:ext cx="914400" cy="914400"/>
          </a:xfrm>
          <a:prstGeom prst="rect">
            <a:avLst/>
          </a:prstGeom>
        </p:spPr>
      </p:pic>
      <p:pic>
        <p:nvPicPr>
          <p:cNvPr id="8" name="Grafik 7" descr="Koffer Silhouette">
            <a:extLst>
              <a:ext uri="{FF2B5EF4-FFF2-40B4-BE49-F238E27FC236}">
                <a16:creationId xmlns:a16="http://schemas.microsoft.com/office/drawing/2014/main" id="{7D731953-3BE9-67C6-E5E4-32F2C771EE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1127" y="1604637"/>
            <a:ext cx="786764" cy="786764"/>
          </a:xfrm>
          <a:prstGeom prst="rect">
            <a:avLst/>
          </a:prstGeom>
        </p:spPr>
      </p:pic>
      <p:pic>
        <p:nvPicPr>
          <p:cNvPr id="10" name="Grafik 9" descr="Tropische Szenerie mit einfarbiger Füllung">
            <a:extLst>
              <a:ext uri="{FF2B5EF4-FFF2-40B4-BE49-F238E27FC236}">
                <a16:creationId xmlns:a16="http://schemas.microsoft.com/office/drawing/2014/main" id="{2563CD4A-B4EF-EEE9-D90F-2089F1272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90546" y="1461473"/>
            <a:ext cx="914400" cy="914400"/>
          </a:xfrm>
          <a:prstGeom prst="rect">
            <a:avLst/>
          </a:prstGeom>
        </p:spPr>
      </p:pic>
      <p:pic>
        <p:nvPicPr>
          <p:cNvPr id="12" name="Grafik 11" descr="Anhänger mit einfarbiger Füllung">
            <a:extLst>
              <a:ext uri="{FF2B5EF4-FFF2-40B4-BE49-F238E27FC236}">
                <a16:creationId xmlns:a16="http://schemas.microsoft.com/office/drawing/2014/main" id="{47BC2F1E-5921-DFFF-4A17-BEECD6A6FA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99209" y="1553382"/>
            <a:ext cx="914400" cy="914400"/>
          </a:xfrm>
          <a:prstGeom prst="rect">
            <a:avLst/>
          </a:prstGeom>
        </p:spPr>
      </p:pic>
      <p:sp>
        <p:nvSpPr>
          <p:cNvPr id="13" name="Rechteck 12">
            <a:extLst>
              <a:ext uri="{FF2B5EF4-FFF2-40B4-BE49-F238E27FC236}">
                <a16:creationId xmlns:a16="http://schemas.microsoft.com/office/drawing/2014/main" id="{7C35F93A-6A1E-D013-1D72-25BCAF33829A}"/>
              </a:ext>
            </a:extLst>
          </p:cNvPr>
          <p:cNvSpPr/>
          <p:nvPr/>
        </p:nvSpPr>
        <p:spPr>
          <a:xfrm>
            <a:off x="1355553" y="2467782"/>
            <a:ext cx="4398702"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424FEF2B-B0D0-903E-B463-93289A035FCF}"/>
              </a:ext>
            </a:extLst>
          </p:cNvPr>
          <p:cNvPicPr>
            <a:picLocks noChangeAspect="1"/>
          </p:cNvPicPr>
          <p:nvPr/>
        </p:nvPicPr>
        <p:blipFill rotWithShape="1">
          <a:blip r:embed="rId13"/>
          <a:srcRect b="47320"/>
          <a:stretch/>
        </p:blipFill>
        <p:spPr>
          <a:xfrm rot="20954281">
            <a:off x="5461052" y="2168689"/>
            <a:ext cx="6781800" cy="1645845"/>
          </a:xfrm>
          <a:prstGeom prst="rect">
            <a:avLst/>
          </a:prstGeom>
        </p:spPr>
      </p:pic>
      <p:pic>
        <p:nvPicPr>
          <p:cNvPr id="9" name="Grafik 8">
            <a:extLst>
              <a:ext uri="{FF2B5EF4-FFF2-40B4-BE49-F238E27FC236}">
                <a16:creationId xmlns:a16="http://schemas.microsoft.com/office/drawing/2014/main" id="{19386CBC-87E8-8847-EDE1-72AA1DDF4C7D}"/>
              </a:ext>
            </a:extLst>
          </p:cNvPr>
          <p:cNvPicPr>
            <a:picLocks noChangeAspect="1"/>
          </p:cNvPicPr>
          <p:nvPr/>
        </p:nvPicPr>
        <p:blipFill rotWithShape="1">
          <a:blip r:embed="rId14"/>
          <a:srcRect b="15614"/>
          <a:stretch/>
        </p:blipFill>
        <p:spPr>
          <a:xfrm rot="20686709">
            <a:off x="5476824" y="4365193"/>
            <a:ext cx="6010275" cy="1776340"/>
          </a:xfrm>
          <a:prstGeom prst="rect">
            <a:avLst/>
          </a:prstGeom>
        </p:spPr>
      </p:pic>
    </p:spTree>
    <p:extLst>
      <p:ext uri="{BB962C8B-B14F-4D97-AF65-F5344CB8AC3E}">
        <p14:creationId xmlns:p14="http://schemas.microsoft.com/office/powerpoint/2010/main" val="9564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4"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882290339"/>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b="1" cap="none" spc="0" dirty="0">
                          <a:solidFill>
                            <a:schemeClr val="bg1"/>
                          </a:solidFill>
                          <a:effectLst/>
                        </a:rPr>
                        <a:t>Warum ist es so wichtig, weit unter dem in Paris vereinbarten 2°C -Ziel zu bleiben, besser noch unter 1,5°C ? </a:t>
                      </a:r>
                      <a:endParaRPr lang="de-DE" sz="2400" b="1" cap="none" spc="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r>
                        <a:rPr lang="de-DE" sz="2400" b="1" cap="none" spc="0" dirty="0">
                          <a:solidFill>
                            <a:schemeClr val="tx1"/>
                          </a:solidFill>
                          <a:effectLst/>
                        </a:rPr>
                        <a:t>Um die mitteleuropäischen Ski-Gebiete zu erhalten (Kristallisationspunkt von Kunstschnee wird nahe 2 °C überschritten). </a:t>
                      </a:r>
                    </a:p>
                    <a:p>
                      <a:pPr algn="ctr" hangingPunct="0"/>
                      <a:r>
                        <a:rPr lang="de-DE" sz="2400" b="1" cap="none" spc="0" dirty="0">
                          <a:solidFill>
                            <a:schemeClr val="tx1"/>
                          </a:solidFill>
                          <a:effectLst/>
                        </a:rPr>
                        <a:t> </a:t>
                      </a:r>
                    </a:p>
                    <a:p>
                      <a:pPr algn="ctr" hangingPunct="0"/>
                      <a:r>
                        <a:rPr lang="de-DE" sz="2400" b="1" cap="none" spc="0" dirty="0">
                          <a:solidFill>
                            <a:schemeClr val="tx1"/>
                          </a:solidFill>
                          <a:effectLst/>
                        </a:rPr>
                        <a:t> </a:t>
                      </a:r>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r>
                        <a:rPr lang="de-DE" sz="2400" b="1" cap="none" spc="0" dirty="0">
                          <a:solidFill>
                            <a:schemeClr val="tx1"/>
                          </a:solidFill>
                          <a:effectLst/>
                        </a:rPr>
                        <a:t>Um unaufhaltsame Klima-Kipppunkte zu vermeiden </a:t>
                      </a:r>
                    </a:p>
                    <a:p>
                      <a:pPr algn="ctr" hangingPunct="0"/>
                      <a:r>
                        <a:rPr lang="de-DE" sz="2400" b="1" cap="none" spc="0" dirty="0">
                          <a:solidFill>
                            <a:schemeClr val="tx1"/>
                          </a:solidFill>
                          <a:effectLst/>
                        </a:rPr>
                        <a:t>z.B. dass der einzigartige CO2-Speicher-Regenwald stirbt und dabei riesige Mengen CO2 freisetzt, die die Erderwärmung noch mehr beschleunigen (Dominoeffekt).</a:t>
                      </a:r>
                    </a:p>
                    <a:p>
                      <a:pPr algn="ctr" hangingPunct="0"/>
                      <a:r>
                        <a:rPr lang="de-DE" sz="2400" b="1" cap="none" spc="0" dirty="0">
                          <a:solidFill>
                            <a:schemeClr val="tx1"/>
                          </a:solidFill>
                          <a:effectLst/>
                        </a:rPr>
                        <a:t> </a:t>
                      </a:r>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sp>
        <p:nvSpPr>
          <p:cNvPr id="2" name="Rechteck 1">
            <a:extLst>
              <a:ext uri="{FF2B5EF4-FFF2-40B4-BE49-F238E27FC236}">
                <a16:creationId xmlns:a16="http://schemas.microsoft.com/office/drawing/2014/main" id="{BF64AE6F-F7A0-EBDB-DDFA-3A433DDFA8CB}"/>
              </a:ext>
            </a:extLst>
          </p:cNvPr>
          <p:cNvSpPr/>
          <p:nvPr/>
        </p:nvSpPr>
        <p:spPr>
          <a:xfrm>
            <a:off x="5779771" y="2467782"/>
            <a:ext cx="5056676"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E53C3777-93B9-B462-5E84-F618AFBC86C8}"/>
              </a:ext>
            </a:extLst>
          </p:cNvPr>
          <p:cNvPicPr>
            <a:picLocks noChangeAspect="1"/>
          </p:cNvPicPr>
          <p:nvPr/>
        </p:nvPicPr>
        <p:blipFill rotWithShape="1">
          <a:blip r:embed="rId3"/>
          <a:srcRect l="12815" t="3603" r="6848" b="704"/>
          <a:stretch/>
        </p:blipFill>
        <p:spPr>
          <a:xfrm rot="20818126">
            <a:off x="894155" y="2430238"/>
            <a:ext cx="5012184" cy="4028717"/>
          </a:xfrm>
          <a:prstGeom prst="rect">
            <a:avLst/>
          </a:prstGeom>
        </p:spPr>
      </p:pic>
    </p:spTree>
    <p:extLst>
      <p:ext uri="{BB962C8B-B14F-4D97-AF65-F5344CB8AC3E}">
        <p14:creationId xmlns:p14="http://schemas.microsoft.com/office/powerpoint/2010/main" val="40382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3967048121"/>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b="1" cap="none" spc="0" dirty="0">
                          <a:solidFill>
                            <a:schemeClr val="bg1"/>
                          </a:solidFill>
                          <a:effectLst/>
                        </a:rPr>
                        <a:t>Wieviel ihres jährlichen CO2-Ausstoßes hat die Weltgemeinschaft seit ihrer Pariser Klimaschutz-Vereinbarung im Jahr 2015 bis heute reduziert? </a:t>
                      </a:r>
                      <a:endParaRPr lang="de-DE" sz="2400" b="1" cap="none" spc="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b="1" cap="none" spc="0" dirty="0">
                        <a:solidFill>
                          <a:schemeClr val="tx1"/>
                        </a:solidFill>
                        <a:effectLst/>
                      </a:endParaRPr>
                    </a:p>
                    <a:p>
                      <a:pPr algn="ctr" hangingPunct="0"/>
                      <a:r>
                        <a:rPr lang="de-DE" sz="4000" b="1" cap="none" spc="0" dirty="0">
                          <a:solidFill>
                            <a:schemeClr val="tx1"/>
                          </a:solidFill>
                          <a:effectLst/>
                        </a:rPr>
                        <a:t>7% </a:t>
                      </a:r>
                    </a:p>
                    <a:p>
                      <a:pPr algn="ctr" hangingPunct="0"/>
                      <a:r>
                        <a:rPr lang="de-DE" sz="2400" b="1" cap="none" spc="0" dirty="0">
                          <a:solidFill>
                            <a:schemeClr val="tx1"/>
                          </a:solidFill>
                          <a:effectLst/>
                        </a:rPr>
                        <a:t> </a:t>
                      </a:r>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4000" b="1" cap="none" spc="0" dirty="0">
                        <a:solidFill>
                          <a:schemeClr val="tx1"/>
                        </a:solidFill>
                        <a:effectLst/>
                      </a:endParaRPr>
                    </a:p>
                    <a:p>
                      <a:pPr algn="ctr" hangingPunct="0"/>
                      <a:r>
                        <a:rPr lang="de-DE" sz="4000" b="1" cap="none" spc="0" dirty="0">
                          <a:solidFill>
                            <a:schemeClr val="tx1"/>
                          </a:solidFill>
                          <a:effectLst/>
                        </a:rPr>
                        <a:t>0%</a:t>
                      </a:r>
                    </a:p>
                    <a:p>
                      <a:pPr algn="ctr" hangingPunct="0"/>
                      <a:r>
                        <a:rPr lang="de-DE" sz="4000" b="1" cap="none" spc="0" dirty="0">
                          <a:solidFill>
                            <a:schemeClr val="tx1"/>
                          </a:solidFill>
                          <a:effectLst/>
                        </a:rPr>
                        <a:t> </a:t>
                      </a:r>
                      <a:endParaRPr lang="de-DE" sz="2400" b="1"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pic>
        <p:nvPicPr>
          <p:cNvPr id="2" name="Grafik 1" descr="Gedankenblase mit einfarbiger Füllung">
            <a:extLst>
              <a:ext uri="{FF2B5EF4-FFF2-40B4-BE49-F238E27FC236}">
                <a16:creationId xmlns:a16="http://schemas.microsoft.com/office/drawing/2014/main" id="{54318947-B140-15A0-6043-1AD7941197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1966" y="1649990"/>
            <a:ext cx="914400" cy="914400"/>
          </a:xfrm>
          <a:prstGeom prst="rect">
            <a:avLst/>
          </a:prstGeom>
        </p:spPr>
      </p:pic>
      <p:pic>
        <p:nvPicPr>
          <p:cNvPr id="3" name="Grafik 2" descr="Gedankenblase mit einfarbiger Füllung">
            <a:extLst>
              <a:ext uri="{FF2B5EF4-FFF2-40B4-BE49-F238E27FC236}">
                <a16:creationId xmlns:a16="http://schemas.microsoft.com/office/drawing/2014/main" id="{45F22418-8183-1BA1-CA2A-B7E8A7DC5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553" y="1649990"/>
            <a:ext cx="914400" cy="914400"/>
          </a:xfrm>
          <a:prstGeom prst="rect">
            <a:avLst/>
          </a:prstGeom>
        </p:spPr>
      </p:pic>
      <p:sp>
        <p:nvSpPr>
          <p:cNvPr id="4" name="Rechteck 3">
            <a:extLst>
              <a:ext uri="{FF2B5EF4-FFF2-40B4-BE49-F238E27FC236}">
                <a16:creationId xmlns:a16="http://schemas.microsoft.com/office/drawing/2014/main" id="{15AEEA78-8E41-0516-8163-278FEA255AD9}"/>
              </a:ext>
            </a:extLst>
          </p:cNvPr>
          <p:cNvSpPr/>
          <p:nvPr/>
        </p:nvSpPr>
        <p:spPr>
          <a:xfrm>
            <a:off x="5770535" y="2467782"/>
            <a:ext cx="5065912"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AFA9DA59-507E-3F32-8377-F38984E997B6}"/>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704622" y="2467782"/>
            <a:ext cx="6182047" cy="4195568"/>
          </a:xfrm>
          <a:prstGeom prst="rect">
            <a:avLst/>
          </a:prstGeom>
        </p:spPr>
      </p:pic>
      <p:cxnSp>
        <p:nvCxnSpPr>
          <p:cNvPr id="10" name="Gerader Verbinder 9">
            <a:extLst>
              <a:ext uri="{FF2B5EF4-FFF2-40B4-BE49-F238E27FC236}">
                <a16:creationId xmlns:a16="http://schemas.microsoft.com/office/drawing/2014/main" id="{04BC97C2-E22F-78DD-1E10-909A3B50B355}"/>
              </a:ext>
            </a:extLst>
          </p:cNvPr>
          <p:cNvCxnSpPr>
            <a:cxnSpLocks/>
            <a:stCxn id="11" idx="0"/>
          </p:cNvCxnSpPr>
          <p:nvPr/>
        </p:nvCxnSpPr>
        <p:spPr>
          <a:xfrm>
            <a:off x="6549249" y="3011336"/>
            <a:ext cx="4519" cy="2984440"/>
          </a:xfrm>
          <a:prstGeom prst="line">
            <a:avLst/>
          </a:prstGeom>
          <a:ln w="28575">
            <a:solidFill>
              <a:srgbClr val="BA413D"/>
            </a:solidFill>
          </a:ln>
        </p:spPr>
        <p:style>
          <a:lnRef idx="1">
            <a:schemeClr val="accent2"/>
          </a:lnRef>
          <a:fillRef idx="0">
            <a:schemeClr val="accent2"/>
          </a:fillRef>
          <a:effectRef idx="0">
            <a:schemeClr val="accent2"/>
          </a:effectRef>
          <a:fontRef idx="minor">
            <a:schemeClr val="tx1"/>
          </a:fontRef>
        </p:style>
      </p:cxnSp>
      <p:sp>
        <p:nvSpPr>
          <p:cNvPr id="11" name="Ellipse 10">
            <a:extLst>
              <a:ext uri="{FF2B5EF4-FFF2-40B4-BE49-F238E27FC236}">
                <a16:creationId xmlns:a16="http://schemas.microsoft.com/office/drawing/2014/main" id="{AD15D66A-0BD5-C2CE-084F-DF30668A61FC}"/>
              </a:ext>
            </a:extLst>
          </p:cNvPr>
          <p:cNvSpPr/>
          <p:nvPr/>
        </p:nvSpPr>
        <p:spPr>
          <a:xfrm>
            <a:off x="6503282" y="3011336"/>
            <a:ext cx="91933" cy="93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3CA21F4A-03BF-ECDD-3130-E9D8099BA99B}"/>
              </a:ext>
            </a:extLst>
          </p:cNvPr>
          <p:cNvPicPr>
            <a:picLocks noChangeAspect="1"/>
          </p:cNvPicPr>
          <p:nvPr/>
        </p:nvPicPr>
        <p:blipFill>
          <a:blip r:embed="rId6"/>
          <a:stretch>
            <a:fillRect/>
          </a:stretch>
        </p:blipFill>
        <p:spPr>
          <a:xfrm rot="20913480">
            <a:off x="6299728" y="3975194"/>
            <a:ext cx="5389095" cy="1721917"/>
          </a:xfrm>
          <a:prstGeom prst="rect">
            <a:avLst/>
          </a:prstGeom>
        </p:spPr>
      </p:pic>
    </p:spTree>
    <p:extLst>
      <p:ext uri="{BB962C8B-B14F-4D97-AF65-F5344CB8AC3E}">
        <p14:creationId xmlns:p14="http://schemas.microsoft.com/office/powerpoint/2010/main" val="25514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1" presetClass="entr" presetSubtype="1"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10" presetClass="entr" presetSubtype="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884873585"/>
              </p:ext>
            </p:extLst>
          </p:nvPr>
        </p:nvGraphicFramePr>
        <p:xfrm>
          <a:off x="1355553" y="643466"/>
          <a:ext cx="9480894" cy="5837964"/>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2127443">
                <a:tc gridSpan="2">
                  <a:txBody>
                    <a:bodyPr/>
                    <a:lstStyle/>
                    <a:p>
                      <a:pPr algn="ctr" hangingPunct="0"/>
                      <a:r>
                        <a:rPr lang="de-DE" sz="2400" dirty="0">
                          <a:effectLst/>
                        </a:rPr>
                        <a:t>Bis wann haben wir, wenn wir weitermachen wie bisher, weltweit so viel CO2 ausgestoßen, dass wir das wichtige 1,5°C-Ziel überschreiten? </a:t>
                      </a:r>
                      <a:endParaRPr lang="de-DE" sz="2400" b="0" cap="none" spc="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r>
                        <a:rPr lang="de-DE" sz="4000" cap="none" spc="0" dirty="0">
                          <a:solidFill>
                            <a:schemeClr val="tx1"/>
                          </a:solidFill>
                          <a:effectLst/>
                        </a:rPr>
                        <a:t>Ca. 2030</a:t>
                      </a:r>
                      <a:endParaRPr lang="de-DE" sz="2400" cap="none" spc="0" dirty="0">
                        <a:solidFill>
                          <a:schemeClr val="tx1"/>
                        </a:solidFill>
                        <a:effectLst/>
                      </a:endParaRP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2400" b="1" cap="none" spc="0" dirty="0">
                        <a:solidFill>
                          <a:schemeClr val="tx1"/>
                        </a:solidFill>
                        <a:effectLst/>
                      </a:endParaRPr>
                    </a:p>
                    <a:p>
                      <a:pPr algn="ctr" hangingPunct="0"/>
                      <a:r>
                        <a:rPr lang="de-DE" sz="4000" b="1" cap="none" spc="0" dirty="0">
                          <a:solidFill>
                            <a:schemeClr val="tx1"/>
                          </a:solidFill>
                          <a:effectLst/>
                        </a:rPr>
                        <a:t>Ca. 2050</a:t>
                      </a:r>
                      <a:endParaRPr lang="de-DE" sz="40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pic>
        <p:nvPicPr>
          <p:cNvPr id="2" name="Grafik 1" descr="Gedankenblase mit einfarbiger Füllung">
            <a:extLst>
              <a:ext uri="{FF2B5EF4-FFF2-40B4-BE49-F238E27FC236}">
                <a16:creationId xmlns:a16="http://schemas.microsoft.com/office/drawing/2014/main" id="{6E318D8D-A892-A8B4-8844-049EE4B10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5020" y="1890136"/>
            <a:ext cx="914400" cy="914400"/>
          </a:xfrm>
          <a:prstGeom prst="rect">
            <a:avLst/>
          </a:prstGeom>
        </p:spPr>
      </p:pic>
      <p:pic>
        <p:nvPicPr>
          <p:cNvPr id="3" name="Grafik 2" descr="Gedankenblase mit einfarbiger Füllung">
            <a:extLst>
              <a:ext uri="{FF2B5EF4-FFF2-40B4-BE49-F238E27FC236}">
                <a16:creationId xmlns:a16="http://schemas.microsoft.com/office/drawing/2014/main" id="{DEE18726-78FA-7105-EB1C-F7E2E388C9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553" y="1890136"/>
            <a:ext cx="914400" cy="914400"/>
          </a:xfrm>
          <a:prstGeom prst="rect">
            <a:avLst/>
          </a:prstGeom>
        </p:spPr>
      </p:pic>
      <p:sp>
        <p:nvSpPr>
          <p:cNvPr id="4" name="Rechteck 3">
            <a:extLst>
              <a:ext uri="{FF2B5EF4-FFF2-40B4-BE49-F238E27FC236}">
                <a16:creationId xmlns:a16="http://schemas.microsoft.com/office/drawing/2014/main" id="{980A9AC9-C094-230A-CEFF-A21D84F3E536}"/>
              </a:ext>
            </a:extLst>
          </p:cNvPr>
          <p:cNvSpPr/>
          <p:nvPr/>
        </p:nvSpPr>
        <p:spPr>
          <a:xfrm>
            <a:off x="1355553" y="2733964"/>
            <a:ext cx="4398702" cy="3747466"/>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576BF17-C2AF-BDF6-E1B4-F048FFBC0808}"/>
              </a:ext>
            </a:extLst>
          </p:cNvPr>
          <p:cNvPicPr>
            <a:picLocks noChangeAspect="1"/>
          </p:cNvPicPr>
          <p:nvPr/>
        </p:nvPicPr>
        <p:blipFill>
          <a:blip r:embed="rId5"/>
          <a:stretch>
            <a:fillRect/>
          </a:stretch>
        </p:blipFill>
        <p:spPr>
          <a:xfrm rot="20671279">
            <a:off x="6717741" y="3126054"/>
            <a:ext cx="4402458" cy="2696587"/>
          </a:xfrm>
          <a:prstGeom prst="rect">
            <a:avLst/>
          </a:prstGeom>
        </p:spPr>
      </p:pic>
      <p:pic>
        <p:nvPicPr>
          <p:cNvPr id="9" name="Grafik 8">
            <a:extLst>
              <a:ext uri="{FF2B5EF4-FFF2-40B4-BE49-F238E27FC236}">
                <a16:creationId xmlns:a16="http://schemas.microsoft.com/office/drawing/2014/main" id="{0997E06A-8E22-C202-5E93-A9BC40679496}"/>
              </a:ext>
            </a:extLst>
          </p:cNvPr>
          <p:cNvPicPr>
            <a:picLocks noChangeAspect="1"/>
          </p:cNvPicPr>
          <p:nvPr/>
        </p:nvPicPr>
        <p:blipFill>
          <a:blip r:embed="rId6"/>
          <a:stretch>
            <a:fillRect/>
          </a:stretch>
        </p:blipFill>
        <p:spPr>
          <a:xfrm rot="20817616">
            <a:off x="1438935" y="4385538"/>
            <a:ext cx="4872678" cy="1296002"/>
          </a:xfrm>
          <a:prstGeom prst="rect">
            <a:avLst/>
          </a:prstGeom>
        </p:spPr>
      </p:pic>
    </p:spTree>
    <p:extLst>
      <p:ext uri="{BB962C8B-B14F-4D97-AF65-F5344CB8AC3E}">
        <p14:creationId xmlns:p14="http://schemas.microsoft.com/office/powerpoint/2010/main" val="33819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473795552"/>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dirty="0">
                          <a:effectLst/>
                        </a:rPr>
                        <a:t>Wie viele hitzebedingte Todesfälle gab es rechnerisch</a:t>
                      </a:r>
                    </a:p>
                    <a:p>
                      <a:pPr algn="ctr" hangingPunct="0"/>
                      <a:r>
                        <a:rPr lang="de-DE" sz="2400" dirty="0">
                          <a:effectLst/>
                        </a:rPr>
                        <a:t>im Hitzesommer 2018 in Deutschland?</a:t>
                      </a:r>
                      <a:endParaRPr lang="de-DE" sz="1050" dirty="0">
                        <a:effectLst/>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r>
                        <a:rPr lang="de-DE" sz="4000" cap="none" spc="0" dirty="0">
                          <a:solidFill>
                            <a:schemeClr val="tx1"/>
                          </a:solidFill>
                          <a:effectLst/>
                        </a:rPr>
                        <a:t>5.000</a:t>
                      </a:r>
                      <a:r>
                        <a:rPr lang="de-DE" sz="2400" cap="none" spc="0" dirty="0">
                          <a:solidFill>
                            <a:schemeClr val="tx1"/>
                          </a:solidFill>
                          <a:effectLst/>
                        </a:rPr>
                        <a:t> </a:t>
                      </a: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2400" b="1" cap="none" spc="0" dirty="0">
                        <a:solidFill>
                          <a:schemeClr val="tx1"/>
                        </a:solidFill>
                        <a:effectLst/>
                      </a:endParaRPr>
                    </a:p>
                    <a:p>
                      <a:pPr algn="ctr" hangingPunct="0"/>
                      <a:r>
                        <a:rPr lang="de-DE" sz="4000" b="1" cap="none" spc="0" dirty="0">
                          <a:solidFill>
                            <a:schemeClr val="tx1"/>
                          </a:solidFill>
                          <a:effectLst/>
                        </a:rPr>
                        <a:t>20.000</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sp>
        <p:nvSpPr>
          <p:cNvPr id="4" name="Rechteck 3">
            <a:extLst>
              <a:ext uri="{FF2B5EF4-FFF2-40B4-BE49-F238E27FC236}">
                <a16:creationId xmlns:a16="http://schemas.microsoft.com/office/drawing/2014/main" id="{10191622-EDBB-AC54-7E0A-AF0F0449A554}"/>
              </a:ext>
            </a:extLst>
          </p:cNvPr>
          <p:cNvSpPr/>
          <p:nvPr/>
        </p:nvSpPr>
        <p:spPr>
          <a:xfrm>
            <a:off x="5772727" y="2467782"/>
            <a:ext cx="5063720"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0BB59473-AB0F-968B-8AEA-66970AB9A20D}"/>
              </a:ext>
            </a:extLst>
          </p:cNvPr>
          <p:cNvPicPr>
            <a:picLocks noChangeAspect="1"/>
          </p:cNvPicPr>
          <p:nvPr/>
        </p:nvPicPr>
        <p:blipFill>
          <a:blip r:embed="rId3"/>
          <a:stretch>
            <a:fillRect/>
          </a:stretch>
        </p:blipFill>
        <p:spPr>
          <a:xfrm rot="19990972">
            <a:off x="1310640" y="3661557"/>
            <a:ext cx="5120640" cy="1899138"/>
          </a:xfrm>
          <a:prstGeom prst="rect">
            <a:avLst/>
          </a:prstGeom>
        </p:spPr>
      </p:pic>
      <p:pic>
        <p:nvPicPr>
          <p:cNvPr id="8" name="Grafik 7">
            <a:extLst>
              <a:ext uri="{FF2B5EF4-FFF2-40B4-BE49-F238E27FC236}">
                <a16:creationId xmlns:a16="http://schemas.microsoft.com/office/drawing/2014/main" id="{321010E5-F1B8-8CB7-5BA2-1FEAD8F8CB24}"/>
              </a:ext>
            </a:extLst>
          </p:cNvPr>
          <p:cNvPicPr>
            <a:picLocks noChangeAspect="1"/>
          </p:cNvPicPr>
          <p:nvPr/>
        </p:nvPicPr>
        <p:blipFill>
          <a:blip r:embed="rId4"/>
          <a:stretch>
            <a:fillRect/>
          </a:stretch>
        </p:blipFill>
        <p:spPr>
          <a:xfrm rot="19911239">
            <a:off x="3375340" y="4380351"/>
            <a:ext cx="4619170" cy="1365372"/>
          </a:xfrm>
          <a:prstGeom prst="rect">
            <a:avLst/>
          </a:prstGeom>
        </p:spPr>
      </p:pic>
    </p:spTree>
    <p:extLst>
      <p:ext uri="{BB962C8B-B14F-4D97-AF65-F5344CB8AC3E}">
        <p14:creationId xmlns:p14="http://schemas.microsoft.com/office/powerpoint/2010/main" val="10411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179847822"/>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b="1" cap="none" spc="0" dirty="0">
                          <a:solidFill>
                            <a:schemeClr val="bg1"/>
                          </a:solidFill>
                          <a:effectLst/>
                        </a:rPr>
                        <a:t>Waldzustandsbericht 2021 in Deutschland. </a:t>
                      </a:r>
                    </a:p>
                    <a:p>
                      <a:pPr algn="ctr" hangingPunct="0"/>
                      <a:r>
                        <a:rPr lang="de-DE" sz="2400" b="1" cap="none" spc="0" dirty="0">
                          <a:solidFill>
                            <a:schemeClr val="bg1"/>
                          </a:solidFill>
                          <a:effectLst/>
                        </a:rPr>
                        <a:t> Wieviel % aller Bäume sind gesund?</a:t>
                      </a: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endParaRPr lang="de-DE" sz="2400" cap="none" spc="0" dirty="0">
                        <a:solidFill>
                          <a:schemeClr val="tx1"/>
                        </a:solidFill>
                        <a:effectLst/>
                      </a:endParaRPr>
                    </a:p>
                    <a:p>
                      <a:pPr algn="ctr" hangingPunct="0"/>
                      <a:r>
                        <a:rPr lang="de-DE" sz="4000" cap="none" spc="0" dirty="0">
                          <a:solidFill>
                            <a:schemeClr val="tx1"/>
                          </a:solidFill>
                          <a:effectLst/>
                        </a:rPr>
                        <a:t>21%</a:t>
                      </a:r>
                      <a:endParaRPr lang="de-DE" sz="2400" cap="none" spc="0" dirty="0">
                        <a:solidFill>
                          <a:schemeClr val="tx1"/>
                        </a:solidFill>
                        <a:effectLst/>
                      </a:endParaRP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2400" b="1" cap="none" spc="0" dirty="0">
                        <a:solidFill>
                          <a:schemeClr val="tx1"/>
                        </a:solidFill>
                        <a:effectLst/>
                      </a:endParaRPr>
                    </a:p>
                    <a:p>
                      <a:pPr algn="ctr" hangingPunct="0"/>
                      <a:endParaRPr lang="de-DE" sz="2400" b="1" cap="none" spc="0" dirty="0">
                        <a:solidFill>
                          <a:schemeClr val="tx1"/>
                        </a:solidFill>
                        <a:effectLst/>
                      </a:endParaRPr>
                    </a:p>
                    <a:p>
                      <a:pPr algn="ctr" hangingPunct="0"/>
                      <a:r>
                        <a:rPr lang="de-DE" sz="4000" b="1" cap="none" spc="0" dirty="0">
                          <a:solidFill>
                            <a:schemeClr val="tx1"/>
                          </a:solidFill>
                          <a:effectLst/>
                        </a:rPr>
                        <a:t>51%</a:t>
                      </a:r>
                      <a:endParaRPr lang="de-DE" sz="40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pic>
        <p:nvPicPr>
          <p:cNvPr id="2" name="Grafik 1" descr="Laubbaum mit einfarbiger Füllung">
            <a:extLst>
              <a:ext uri="{FF2B5EF4-FFF2-40B4-BE49-F238E27FC236}">
                <a16:creationId xmlns:a16="http://schemas.microsoft.com/office/drawing/2014/main" id="{24EEF382-E299-49B8-68A0-B079D15CA8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9787" y="3778113"/>
            <a:ext cx="474980" cy="445844"/>
          </a:xfrm>
          <a:prstGeom prst="rect">
            <a:avLst/>
          </a:prstGeom>
        </p:spPr>
      </p:pic>
      <p:pic>
        <p:nvPicPr>
          <p:cNvPr id="6" name="Grafik 5" descr="Tanne mit einfarbiger Füllung">
            <a:extLst>
              <a:ext uri="{FF2B5EF4-FFF2-40B4-BE49-F238E27FC236}">
                <a16:creationId xmlns:a16="http://schemas.microsoft.com/office/drawing/2014/main" id="{A5A91442-7C50-4167-EF7C-7D8415E3F9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7222" y="2868793"/>
            <a:ext cx="403225" cy="378491"/>
          </a:xfrm>
          <a:prstGeom prst="rect">
            <a:avLst/>
          </a:prstGeom>
        </p:spPr>
      </p:pic>
      <p:pic>
        <p:nvPicPr>
          <p:cNvPr id="7" name="Grafik 6" descr="Tanne mit einfarbiger Füllung">
            <a:extLst>
              <a:ext uri="{FF2B5EF4-FFF2-40B4-BE49-F238E27FC236}">
                <a16:creationId xmlns:a16="http://schemas.microsoft.com/office/drawing/2014/main" id="{06C220C0-1D61-9966-3941-F022F8D98E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5552" y="3937498"/>
            <a:ext cx="403225" cy="378491"/>
          </a:xfrm>
          <a:prstGeom prst="rect">
            <a:avLst/>
          </a:prstGeom>
        </p:spPr>
      </p:pic>
      <p:pic>
        <p:nvPicPr>
          <p:cNvPr id="8" name="Grafik 7" descr="Laubbaum Silhouette">
            <a:extLst>
              <a:ext uri="{FF2B5EF4-FFF2-40B4-BE49-F238E27FC236}">
                <a16:creationId xmlns:a16="http://schemas.microsoft.com/office/drawing/2014/main" id="{D7D958D2-43CC-3442-010E-F8ECE58E87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5387" y="3039609"/>
            <a:ext cx="445135" cy="417830"/>
          </a:xfrm>
          <a:prstGeom prst="rect">
            <a:avLst/>
          </a:prstGeom>
        </p:spPr>
      </p:pic>
      <p:pic>
        <p:nvPicPr>
          <p:cNvPr id="9" name="Grafik 8" descr="Laubbaum Silhouette">
            <a:extLst>
              <a:ext uri="{FF2B5EF4-FFF2-40B4-BE49-F238E27FC236}">
                <a16:creationId xmlns:a16="http://schemas.microsoft.com/office/drawing/2014/main" id="{4722F28D-1522-4958-1352-BAAD3AF06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0872" y="3272019"/>
            <a:ext cx="445135" cy="417830"/>
          </a:xfrm>
          <a:prstGeom prst="rect">
            <a:avLst/>
          </a:prstGeom>
        </p:spPr>
      </p:pic>
      <p:pic>
        <p:nvPicPr>
          <p:cNvPr id="10" name="Grafik 9" descr="Tanne Silhouette">
            <a:extLst>
              <a:ext uri="{FF2B5EF4-FFF2-40B4-BE49-F238E27FC236}">
                <a16:creationId xmlns:a16="http://schemas.microsoft.com/office/drawing/2014/main" id="{0BDDCEFD-107F-342E-9478-EB933394D85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75457" y="4161018"/>
            <a:ext cx="397510" cy="373126"/>
          </a:xfrm>
          <a:prstGeom prst="rect">
            <a:avLst/>
          </a:prstGeom>
        </p:spPr>
      </p:pic>
      <p:pic>
        <p:nvPicPr>
          <p:cNvPr id="11" name="Grafik 10" descr="Tanne Silhouette">
            <a:extLst>
              <a:ext uri="{FF2B5EF4-FFF2-40B4-BE49-F238E27FC236}">
                <a16:creationId xmlns:a16="http://schemas.microsoft.com/office/drawing/2014/main" id="{EEE29A0C-5CFF-1729-3A7D-D5A4EE2A4CA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75407" y="2994523"/>
            <a:ext cx="397510" cy="373126"/>
          </a:xfrm>
          <a:prstGeom prst="rect">
            <a:avLst/>
          </a:prstGeom>
        </p:spPr>
      </p:pic>
      <p:pic>
        <p:nvPicPr>
          <p:cNvPr id="12" name="Grafik 11" descr="Tanne Silhouette">
            <a:extLst>
              <a:ext uri="{FF2B5EF4-FFF2-40B4-BE49-F238E27FC236}">
                <a16:creationId xmlns:a16="http://schemas.microsoft.com/office/drawing/2014/main" id="{3B439A7E-1767-E29E-F1B8-79086E30534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57167" y="3541893"/>
            <a:ext cx="397510" cy="373126"/>
          </a:xfrm>
          <a:prstGeom prst="rect">
            <a:avLst/>
          </a:prstGeom>
        </p:spPr>
      </p:pic>
      <p:pic>
        <p:nvPicPr>
          <p:cNvPr id="13" name="Grafik 12" descr="Tanne mit einfarbiger Füllung">
            <a:extLst>
              <a:ext uri="{FF2B5EF4-FFF2-40B4-BE49-F238E27FC236}">
                <a16:creationId xmlns:a16="http://schemas.microsoft.com/office/drawing/2014/main" id="{31588B2F-B25F-7C06-41CC-7B198043C5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40854" y="3457438"/>
            <a:ext cx="403225" cy="403225"/>
          </a:xfrm>
          <a:prstGeom prst="rect">
            <a:avLst/>
          </a:prstGeom>
        </p:spPr>
      </p:pic>
      <p:pic>
        <p:nvPicPr>
          <p:cNvPr id="14" name="Grafik 13" descr="Tanne Silhouette">
            <a:extLst>
              <a:ext uri="{FF2B5EF4-FFF2-40B4-BE49-F238E27FC236}">
                <a16:creationId xmlns:a16="http://schemas.microsoft.com/office/drawing/2014/main" id="{96CDE083-41BA-5DEB-5FBC-99E5702B5E2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08264" y="3965438"/>
            <a:ext cx="397510" cy="397510"/>
          </a:xfrm>
          <a:prstGeom prst="rect">
            <a:avLst/>
          </a:prstGeom>
        </p:spPr>
      </p:pic>
      <p:pic>
        <p:nvPicPr>
          <p:cNvPr id="15" name="Grafik 14" descr="Laubbaum mit einfarbiger Füllung">
            <a:extLst>
              <a:ext uri="{FF2B5EF4-FFF2-40B4-BE49-F238E27FC236}">
                <a16:creationId xmlns:a16="http://schemas.microsoft.com/office/drawing/2014/main" id="{B4FC0843-3C28-04C4-F55C-9737E8B069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66454" y="2875778"/>
            <a:ext cx="474980" cy="474980"/>
          </a:xfrm>
          <a:prstGeom prst="rect">
            <a:avLst/>
          </a:prstGeom>
        </p:spPr>
      </p:pic>
      <p:pic>
        <p:nvPicPr>
          <p:cNvPr id="16" name="Grafik 15" descr="Tanne Silhouette">
            <a:extLst>
              <a:ext uri="{FF2B5EF4-FFF2-40B4-BE49-F238E27FC236}">
                <a16:creationId xmlns:a16="http://schemas.microsoft.com/office/drawing/2014/main" id="{77579D94-EBA1-EBAF-E8A7-31E8DEB7625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62519" y="2829423"/>
            <a:ext cx="397510" cy="397510"/>
          </a:xfrm>
          <a:prstGeom prst="rect">
            <a:avLst/>
          </a:prstGeom>
        </p:spPr>
      </p:pic>
      <p:pic>
        <p:nvPicPr>
          <p:cNvPr id="17" name="Grafik 16" descr="Tanne Silhouette">
            <a:extLst>
              <a:ext uri="{FF2B5EF4-FFF2-40B4-BE49-F238E27FC236}">
                <a16:creationId xmlns:a16="http://schemas.microsoft.com/office/drawing/2014/main" id="{8B8CE3BE-F62F-4ECB-899E-9E3B4669740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03944" y="3969883"/>
            <a:ext cx="397510" cy="397510"/>
          </a:xfrm>
          <a:prstGeom prst="rect">
            <a:avLst/>
          </a:prstGeom>
        </p:spPr>
      </p:pic>
      <p:pic>
        <p:nvPicPr>
          <p:cNvPr id="18" name="Grafik 17" descr="Tanne Silhouette">
            <a:extLst>
              <a:ext uri="{FF2B5EF4-FFF2-40B4-BE49-F238E27FC236}">
                <a16:creationId xmlns:a16="http://schemas.microsoft.com/office/drawing/2014/main" id="{86B4B159-4538-3DEC-4FEB-E2941BE7946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44609" y="3281543"/>
            <a:ext cx="397510" cy="397510"/>
          </a:xfrm>
          <a:prstGeom prst="rect">
            <a:avLst/>
          </a:prstGeom>
        </p:spPr>
      </p:pic>
      <p:pic>
        <p:nvPicPr>
          <p:cNvPr id="19" name="Grafik 18" descr="Tanne Silhouette">
            <a:extLst>
              <a:ext uri="{FF2B5EF4-FFF2-40B4-BE49-F238E27FC236}">
                <a16:creationId xmlns:a16="http://schemas.microsoft.com/office/drawing/2014/main" id="{B35E8418-868F-C214-DEA4-4B99A2B1AA8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5144" y="2903083"/>
            <a:ext cx="397510" cy="397510"/>
          </a:xfrm>
          <a:prstGeom prst="rect">
            <a:avLst/>
          </a:prstGeom>
        </p:spPr>
      </p:pic>
      <p:pic>
        <p:nvPicPr>
          <p:cNvPr id="20" name="Grafik 19" descr="Laubbaum Silhouette">
            <a:extLst>
              <a:ext uri="{FF2B5EF4-FFF2-40B4-BE49-F238E27FC236}">
                <a16:creationId xmlns:a16="http://schemas.microsoft.com/office/drawing/2014/main" id="{5580F8E6-A13B-2DB5-FD87-2703F4A25C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93684" y="2783703"/>
            <a:ext cx="445135" cy="445135"/>
          </a:xfrm>
          <a:prstGeom prst="rect">
            <a:avLst/>
          </a:prstGeom>
        </p:spPr>
      </p:pic>
      <p:pic>
        <p:nvPicPr>
          <p:cNvPr id="21" name="Grafik 20" descr="Laubbaum Silhouette">
            <a:extLst>
              <a:ext uri="{FF2B5EF4-FFF2-40B4-BE49-F238E27FC236}">
                <a16:creationId xmlns:a16="http://schemas.microsoft.com/office/drawing/2014/main" id="{43C8BE15-F693-2DBF-EDD1-37F5E65107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5144" y="3924163"/>
            <a:ext cx="445135" cy="445135"/>
          </a:xfrm>
          <a:prstGeom prst="rect">
            <a:avLst/>
          </a:prstGeom>
        </p:spPr>
      </p:pic>
      <p:pic>
        <p:nvPicPr>
          <p:cNvPr id="22" name="Grafik 21" descr="Laubbaum Silhouette">
            <a:extLst>
              <a:ext uri="{FF2B5EF4-FFF2-40B4-BE49-F238E27FC236}">
                <a16:creationId xmlns:a16="http://schemas.microsoft.com/office/drawing/2014/main" id="{D2F5586D-851B-15F4-059F-F5E5ED4AFB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8039" y="3975598"/>
            <a:ext cx="445135" cy="445135"/>
          </a:xfrm>
          <a:prstGeom prst="rect">
            <a:avLst/>
          </a:prstGeom>
        </p:spPr>
      </p:pic>
      <p:pic>
        <p:nvPicPr>
          <p:cNvPr id="23" name="Grafik 22" descr="Laubbaum mit einfarbiger Füllung">
            <a:extLst>
              <a:ext uri="{FF2B5EF4-FFF2-40B4-BE49-F238E27FC236}">
                <a16:creationId xmlns:a16="http://schemas.microsoft.com/office/drawing/2014/main" id="{FCC7D981-9660-EBE0-F919-2B3D364A9A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59152" y="3778113"/>
            <a:ext cx="474980" cy="445844"/>
          </a:xfrm>
          <a:prstGeom prst="rect">
            <a:avLst/>
          </a:prstGeom>
        </p:spPr>
      </p:pic>
      <p:pic>
        <p:nvPicPr>
          <p:cNvPr id="24" name="Grafik 23" descr="Laubbaum mit einfarbiger Füllung">
            <a:extLst>
              <a:ext uri="{FF2B5EF4-FFF2-40B4-BE49-F238E27FC236}">
                <a16:creationId xmlns:a16="http://schemas.microsoft.com/office/drawing/2014/main" id="{30CC75CA-263A-9B7A-0B2C-FDEDCB031D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15530" y="2751953"/>
            <a:ext cx="474980" cy="445844"/>
          </a:xfrm>
          <a:prstGeom prst="rect">
            <a:avLst/>
          </a:prstGeom>
        </p:spPr>
      </p:pic>
      <p:pic>
        <p:nvPicPr>
          <p:cNvPr id="25" name="Grafik 24" descr="Laubbaum mit einfarbiger Füllung">
            <a:extLst>
              <a:ext uri="{FF2B5EF4-FFF2-40B4-BE49-F238E27FC236}">
                <a16:creationId xmlns:a16="http://schemas.microsoft.com/office/drawing/2014/main" id="{F93E4DEF-F5CF-A8C7-1DE4-D6E72976F8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29812" y="3996553"/>
            <a:ext cx="474980" cy="474980"/>
          </a:xfrm>
          <a:prstGeom prst="rect">
            <a:avLst/>
          </a:prstGeom>
        </p:spPr>
      </p:pic>
      <p:pic>
        <p:nvPicPr>
          <p:cNvPr id="26" name="Grafik 25" descr="Tanne mit einfarbiger Füllung">
            <a:extLst>
              <a:ext uri="{FF2B5EF4-FFF2-40B4-BE49-F238E27FC236}">
                <a16:creationId xmlns:a16="http://schemas.microsoft.com/office/drawing/2014/main" id="{FFF0982F-2E43-5AC3-5E14-AFFD06EEB8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26587" y="2868793"/>
            <a:ext cx="403225" cy="378491"/>
          </a:xfrm>
          <a:prstGeom prst="rect">
            <a:avLst/>
          </a:prstGeom>
        </p:spPr>
      </p:pic>
      <p:pic>
        <p:nvPicPr>
          <p:cNvPr id="27" name="Grafik 26" descr="Tanne mit einfarbiger Füllung">
            <a:extLst>
              <a:ext uri="{FF2B5EF4-FFF2-40B4-BE49-F238E27FC236}">
                <a16:creationId xmlns:a16="http://schemas.microsoft.com/office/drawing/2014/main" id="{50E470BD-8CFC-53EB-4BEE-40DE8C4869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64917" y="3937498"/>
            <a:ext cx="403225" cy="378491"/>
          </a:xfrm>
          <a:prstGeom prst="rect">
            <a:avLst/>
          </a:prstGeom>
        </p:spPr>
      </p:pic>
      <p:sp>
        <p:nvSpPr>
          <p:cNvPr id="28" name="Rechteck 27">
            <a:extLst>
              <a:ext uri="{FF2B5EF4-FFF2-40B4-BE49-F238E27FC236}">
                <a16:creationId xmlns:a16="http://schemas.microsoft.com/office/drawing/2014/main" id="{D914C9CD-B117-FBF0-C9F7-5A6E3388E4D2}"/>
              </a:ext>
            </a:extLst>
          </p:cNvPr>
          <p:cNvSpPr/>
          <p:nvPr/>
        </p:nvSpPr>
        <p:spPr>
          <a:xfrm>
            <a:off x="1355553" y="2467782"/>
            <a:ext cx="4398702"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0E34D608-C2C7-ECCA-356E-6041A79E5E85}"/>
              </a:ext>
            </a:extLst>
          </p:cNvPr>
          <p:cNvPicPr>
            <a:picLocks noChangeAspect="1"/>
          </p:cNvPicPr>
          <p:nvPr/>
        </p:nvPicPr>
        <p:blipFill>
          <a:blip r:embed="rId16"/>
          <a:stretch>
            <a:fillRect/>
          </a:stretch>
        </p:blipFill>
        <p:spPr>
          <a:xfrm rot="483204">
            <a:off x="5030472" y="4413091"/>
            <a:ext cx="5356713" cy="1821032"/>
          </a:xfrm>
          <a:prstGeom prst="rect">
            <a:avLst/>
          </a:prstGeom>
        </p:spPr>
      </p:pic>
    </p:spTree>
    <p:extLst>
      <p:ext uri="{BB962C8B-B14F-4D97-AF65-F5344CB8AC3E}">
        <p14:creationId xmlns:p14="http://schemas.microsoft.com/office/powerpoint/2010/main" val="14197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161428472"/>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dirty="0">
                          <a:effectLst/>
                        </a:rPr>
                        <a:t>Wieviel % der Befragten aus Deutschland gaben in einer 2021 erschienenen Studie an, an einen Klimanotstand zu glauben?</a:t>
                      </a:r>
                      <a:endParaRPr lang="de-DE" sz="1050" dirty="0">
                        <a:effectLst/>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2400" cap="none" spc="0" dirty="0">
                        <a:solidFill>
                          <a:schemeClr val="tx1"/>
                        </a:solidFill>
                        <a:effectLst/>
                      </a:endParaRPr>
                    </a:p>
                    <a:p>
                      <a:pPr algn="ctr" hangingPunct="0"/>
                      <a:r>
                        <a:rPr lang="de-DE" sz="4000" cap="none" spc="0" dirty="0">
                          <a:solidFill>
                            <a:schemeClr val="tx1"/>
                          </a:solidFill>
                          <a:effectLst/>
                        </a:rPr>
                        <a:t>52% </a:t>
                      </a: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4000" b="1" cap="none" spc="0" dirty="0">
                        <a:solidFill>
                          <a:schemeClr val="tx1"/>
                        </a:solidFill>
                        <a:effectLst/>
                      </a:endParaRPr>
                    </a:p>
                    <a:p>
                      <a:pPr algn="ctr" hangingPunct="0"/>
                      <a:r>
                        <a:rPr lang="de-DE" sz="4000" b="1" cap="none" spc="0" dirty="0">
                          <a:solidFill>
                            <a:schemeClr val="tx1"/>
                          </a:solidFill>
                          <a:effectLst/>
                        </a:rPr>
                        <a:t>77%</a:t>
                      </a:r>
                    </a:p>
                    <a:p>
                      <a:pPr algn="ctr" hangingPunct="0"/>
                      <a:r>
                        <a:rPr lang="de-DE" sz="40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sp>
        <p:nvSpPr>
          <p:cNvPr id="2" name="Rechteck 1">
            <a:extLst>
              <a:ext uri="{FF2B5EF4-FFF2-40B4-BE49-F238E27FC236}">
                <a16:creationId xmlns:a16="http://schemas.microsoft.com/office/drawing/2014/main" id="{8F3311F2-349A-4033-C1CB-FE840BE7991D}"/>
              </a:ext>
            </a:extLst>
          </p:cNvPr>
          <p:cNvSpPr/>
          <p:nvPr/>
        </p:nvSpPr>
        <p:spPr>
          <a:xfrm>
            <a:off x="5789008" y="2486254"/>
            <a:ext cx="5047439"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607DED61-B726-0856-6235-FE8BD81BEF56}"/>
              </a:ext>
            </a:extLst>
          </p:cNvPr>
          <p:cNvPicPr>
            <a:picLocks noChangeAspect="1"/>
          </p:cNvPicPr>
          <p:nvPr/>
        </p:nvPicPr>
        <p:blipFill>
          <a:blip r:embed="rId3"/>
          <a:stretch>
            <a:fillRect/>
          </a:stretch>
        </p:blipFill>
        <p:spPr>
          <a:xfrm>
            <a:off x="1355552" y="2087880"/>
            <a:ext cx="4923183" cy="4625340"/>
          </a:xfrm>
          <a:prstGeom prst="rect">
            <a:avLst/>
          </a:prstGeom>
        </p:spPr>
      </p:pic>
    </p:spTree>
    <p:extLst>
      <p:ext uri="{BB962C8B-B14F-4D97-AF65-F5344CB8AC3E}">
        <p14:creationId xmlns:p14="http://schemas.microsoft.com/office/powerpoint/2010/main" val="275111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5CE4276-8C5F-DC8E-39EC-D90388DF977E}"/>
              </a:ext>
            </a:extLst>
          </p:cNvPr>
          <p:cNvGraphicFramePr>
            <a:graphicFrameLocks noGrp="1"/>
          </p:cNvGraphicFramePr>
          <p:nvPr>
            <p:extLst>
              <p:ext uri="{D42A27DB-BD31-4B8C-83A1-F6EECF244321}">
                <p14:modId xmlns:p14="http://schemas.microsoft.com/office/powerpoint/2010/main" val="245096548"/>
              </p:ext>
            </p:extLst>
          </p:nvPr>
        </p:nvGraphicFramePr>
        <p:xfrm>
          <a:off x="1355553" y="643466"/>
          <a:ext cx="9480894" cy="5571067"/>
        </p:xfrm>
        <a:graphic>
          <a:graphicData uri="http://schemas.openxmlformats.org/drawingml/2006/table">
            <a:tbl>
              <a:tblPr firstRow="1" firstCol="1" bandRow="1">
                <a:solidFill>
                  <a:srgbClr val="F2F2F2">
                    <a:alpha val="30196"/>
                  </a:srgbClr>
                </a:solidFill>
                <a:tableStyleId>{5C22544A-7EE6-4342-B048-85BDC9FD1C3A}</a:tableStyleId>
              </a:tblPr>
              <a:tblGrid>
                <a:gridCol w="4422354">
                  <a:extLst>
                    <a:ext uri="{9D8B030D-6E8A-4147-A177-3AD203B41FA5}">
                      <a16:colId xmlns:a16="http://schemas.microsoft.com/office/drawing/2014/main" val="1488776208"/>
                    </a:ext>
                  </a:extLst>
                </a:gridCol>
                <a:gridCol w="5058540">
                  <a:extLst>
                    <a:ext uri="{9D8B030D-6E8A-4147-A177-3AD203B41FA5}">
                      <a16:colId xmlns:a16="http://schemas.microsoft.com/office/drawing/2014/main" val="867007255"/>
                    </a:ext>
                  </a:extLst>
                </a:gridCol>
              </a:tblGrid>
              <a:tr h="1860546">
                <a:tc gridSpan="2">
                  <a:txBody>
                    <a:bodyPr/>
                    <a:lstStyle/>
                    <a:p>
                      <a:pPr algn="ctr" hangingPunct="0"/>
                      <a:r>
                        <a:rPr lang="de-DE" sz="2400" dirty="0">
                          <a:effectLst/>
                        </a:rPr>
                        <a:t>Wieviel Städte oder offizielle Organisationen haben in Deutschland inzwischen den Klimanotstand ausgerufen?</a:t>
                      </a:r>
                      <a:endParaRPr lang="de-DE" sz="1050" dirty="0">
                        <a:effectLst/>
                      </a:endParaRPr>
                    </a:p>
                  </a:txBody>
                  <a:tcPr marL="206140" marR="106113" marT="158569" marB="158569"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de-DE"/>
                    </a:p>
                  </a:txBody>
                  <a:tcPr/>
                </a:tc>
                <a:extLst>
                  <a:ext uri="{0D108BD9-81ED-4DB2-BD59-A6C34878D82A}">
                    <a16:rowId xmlns:a16="http://schemas.microsoft.com/office/drawing/2014/main" val="3342195970"/>
                  </a:ext>
                </a:extLst>
              </a:tr>
              <a:tr h="3710521">
                <a:tc>
                  <a:txBody>
                    <a:bodyPr/>
                    <a:lstStyle/>
                    <a:p>
                      <a:pPr algn="ctr" hangingPunct="0"/>
                      <a:endParaRPr lang="de-DE" sz="4000" cap="none" spc="0" dirty="0">
                        <a:solidFill>
                          <a:schemeClr val="tx1"/>
                        </a:solidFill>
                        <a:effectLst/>
                      </a:endParaRPr>
                    </a:p>
                    <a:p>
                      <a:pPr algn="ctr" hangingPunct="0"/>
                      <a:r>
                        <a:rPr lang="de-DE" sz="4000" cap="none" spc="0" dirty="0">
                          <a:solidFill>
                            <a:schemeClr val="tx1"/>
                          </a:solidFill>
                          <a:effectLst/>
                        </a:rPr>
                        <a:t>2.385</a:t>
                      </a:r>
                    </a:p>
                    <a:p>
                      <a:pPr algn="ctr" hangingPunct="0"/>
                      <a:r>
                        <a:rPr lang="de-DE" sz="2400" cap="none" spc="0" dirty="0">
                          <a:solidFill>
                            <a:schemeClr val="tx1"/>
                          </a:solidFill>
                          <a:effectLst/>
                        </a:rPr>
                        <a:t> </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38100" cap="flat" cmpd="sng" algn="ctr">
                      <a:noFill/>
                      <a:prstDash val="solid"/>
                    </a:lnL>
                    <a:lnR w="6350" cap="flat" cmpd="sng" algn="ctr">
                      <a:solidFill>
                        <a:schemeClr val="tx1">
                          <a:lumMod val="75000"/>
                          <a:lumOff val="25000"/>
                        </a:schemeClr>
                      </a:solidFill>
                      <a:prstDash val="solid"/>
                    </a:lnR>
                    <a:lnT w="38100" cmpd="sng">
                      <a:noFill/>
                    </a:lnT>
                    <a:lnB w="38100" cap="flat" cmpd="sng" algn="ctr">
                      <a:noFill/>
                      <a:prstDash val="solid"/>
                    </a:lnB>
                    <a:solidFill>
                      <a:srgbClr val="F2F2F2">
                        <a:alpha val="30196"/>
                      </a:srgbClr>
                    </a:solidFill>
                  </a:tcPr>
                </a:tc>
                <a:tc>
                  <a:txBody>
                    <a:bodyPr/>
                    <a:lstStyle/>
                    <a:p>
                      <a:pPr algn="ctr" hangingPunct="0"/>
                      <a:endParaRPr lang="de-DE" sz="4000" b="1" cap="none" spc="0" dirty="0">
                        <a:solidFill>
                          <a:schemeClr val="tx1"/>
                        </a:solidFill>
                        <a:effectLst/>
                      </a:endParaRPr>
                    </a:p>
                    <a:p>
                      <a:pPr algn="ctr" hangingPunct="0"/>
                      <a:r>
                        <a:rPr lang="de-DE" sz="4000" b="1" cap="none" spc="0" dirty="0">
                          <a:solidFill>
                            <a:schemeClr val="tx1"/>
                          </a:solidFill>
                          <a:effectLst/>
                        </a:rPr>
                        <a:t>105</a:t>
                      </a:r>
                      <a:endParaRPr lang="de-DE" sz="24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6140" marR="106113" marT="158569" marB="158569">
                    <a:lnL w="6350" cap="flat" cmpd="sng" algn="ctr">
                      <a:solidFill>
                        <a:schemeClr val="tx1">
                          <a:lumMod val="75000"/>
                          <a:lumOff val="25000"/>
                        </a:schemeClr>
                      </a:solidFill>
                      <a:prstDash val="solid"/>
                    </a:lnL>
                    <a:lnR w="38100" cap="flat" cmpd="sng" algn="ctr">
                      <a:noFill/>
                      <a:prstDash val="solid"/>
                    </a:lnR>
                    <a:lnT w="38100" cmpd="sng">
                      <a:noFill/>
                    </a:lnT>
                    <a:lnB w="38100" cap="flat" cmpd="sng" algn="ctr">
                      <a:noFill/>
                      <a:prstDash val="solid"/>
                    </a:lnB>
                    <a:solidFill>
                      <a:srgbClr val="F2F2F2">
                        <a:alpha val="30196"/>
                      </a:srgbClr>
                    </a:solidFill>
                  </a:tcPr>
                </a:tc>
                <a:extLst>
                  <a:ext uri="{0D108BD9-81ED-4DB2-BD59-A6C34878D82A}">
                    <a16:rowId xmlns:a16="http://schemas.microsoft.com/office/drawing/2014/main" val="805860337"/>
                  </a:ext>
                </a:extLst>
              </a:tr>
            </a:tbl>
          </a:graphicData>
        </a:graphic>
      </p:graphicFrame>
      <p:sp>
        <p:nvSpPr>
          <p:cNvPr id="4" name="Rechteck 3">
            <a:extLst>
              <a:ext uri="{FF2B5EF4-FFF2-40B4-BE49-F238E27FC236}">
                <a16:creationId xmlns:a16="http://schemas.microsoft.com/office/drawing/2014/main" id="{B0DA91C2-8801-9BF4-B2FB-7B51847191C2}"/>
              </a:ext>
            </a:extLst>
          </p:cNvPr>
          <p:cNvSpPr/>
          <p:nvPr/>
        </p:nvSpPr>
        <p:spPr>
          <a:xfrm>
            <a:off x="5786580" y="2467782"/>
            <a:ext cx="5049867" cy="3746751"/>
          </a:xfrm>
          <a:prstGeom prst="rect">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D91E076B-C77C-E804-CC71-8A4CF43BF538}"/>
              </a:ext>
            </a:extLst>
          </p:cNvPr>
          <p:cNvPicPr>
            <a:picLocks noChangeAspect="1"/>
          </p:cNvPicPr>
          <p:nvPr/>
        </p:nvPicPr>
        <p:blipFill>
          <a:blip r:embed="rId3"/>
          <a:stretch>
            <a:fillRect/>
          </a:stretch>
        </p:blipFill>
        <p:spPr>
          <a:xfrm>
            <a:off x="1346029" y="2482752"/>
            <a:ext cx="5978696" cy="3731782"/>
          </a:xfrm>
          <a:prstGeom prst="rect">
            <a:avLst/>
          </a:prstGeom>
        </p:spPr>
      </p:pic>
      <p:sp>
        <p:nvSpPr>
          <p:cNvPr id="3" name="Textfeld 2">
            <a:extLst>
              <a:ext uri="{FF2B5EF4-FFF2-40B4-BE49-F238E27FC236}">
                <a16:creationId xmlns:a16="http://schemas.microsoft.com/office/drawing/2014/main" id="{194FA826-1226-13B8-D3EE-59BA37308B59}"/>
              </a:ext>
            </a:extLst>
          </p:cNvPr>
          <p:cNvSpPr txBox="1"/>
          <p:nvPr/>
        </p:nvSpPr>
        <p:spPr>
          <a:xfrm>
            <a:off x="4765963" y="5845201"/>
            <a:ext cx="2041236" cy="369332"/>
          </a:xfrm>
          <a:prstGeom prst="rect">
            <a:avLst/>
          </a:prstGeom>
          <a:solidFill>
            <a:schemeClr val="bg1">
              <a:lumMod val="75000"/>
            </a:schemeClr>
          </a:solidFill>
        </p:spPr>
        <p:txBody>
          <a:bodyPr wrap="square" rtlCol="0">
            <a:spAutoFit/>
          </a:bodyPr>
          <a:lstStyle/>
          <a:p>
            <a:r>
              <a:rPr lang="de-DE" dirty="0">
                <a:solidFill>
                  <a:schemeClr val="bg1">
                    <a:lumMod val="50000"/>
                  </a:schemeClr>
                </a:solidFill>
              </a:rPr>
              <a:t>Stand: August 2022</a:t>
            </a:r>
          </a:p>
        </p:txBody>
      </p:sp>
      <p:pic>
        <p:nvPicPr>
          <p:cNvPr id="8" name="Grafik 7">
            <a:extLst>
              <a:ext uri="{FF2B5EF4-FFF2-40B4-BE49-F238E27FC236}">
                <a16:creationId xmlns:a16="http://schemas.microsoft.com/office/drawing/2014/main" id="{CCC73D33-8FDF-654D-CA85-D0DB4452C02F}"/>
              </a:ext>
            </a:extLst>
          </p:cNvPr>
          <p:cNvPicPr>
            <a:picLocks noChangeAspect="1"/>
          </p:cNvPicPr>
          <p:nvPr/>
        </p:nvPicPr>
        <p:blipFill>
          <a:blip r:embed="rId4"/>
          <a:stretch>
            <a:fillRect/>
          </a:stretch>
        </p:blipFill>
        <p:spPr>
          <a:xfrm>
            <a:off x="3576637" y="3886443"/>
            <a:ext cx="6805613" cy="1885706"/>
          </a:xfrm>
          <a:prstGeom prst="rect">
            <a:avLst/>
          </a:prstGeom>
        </p:spPr>
      </p:pic>
    </p:spTree>
    <p:extLst>
      <p:ext uri="{BB962C8B-B14F-4D97-AF65-F5344CB8AC3E}">
        <p14:creationId xmlns:p14="http://schemas.microsoft.com/office/powerpoint/2010/main" val="6703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4" presetClass="entr" presetSubtype="1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2102</Words>
  <Application>Microsoft Office PowerPoint</Application>
  <PresentationFormat>Breitbild</PresentationFormat>
  <Paragraphs>195</Paragraphs>
  <Slides>15</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15</vt:i4>
      </vt:variant>
    </vt:vector>
  </HeadingPairs>
  <TitlesOfParts>
    <vt:vector size="24" baseType="lpstr">
      <vt:lpstr>Amasis MT Pro Black</vt:lpstr>
      <vt:lpstr>Arial</vt:lpstr>
      <vt:lpstr>Calibri</vt:lpstr>
      <vt:lpstr>Calibri Light</vt:lpstr>
      <vt:lpstr>Cambria</vt:lpstr>
      <vt:lpstr>Helvetica</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Böll Ulrich</dc:creator>
  <cp:lastModifiedBy>Böll Ulrich</cp:lastModifiedBy>
  <cp:revision>34</cp:revision>
  <dcterms:created xsi:type="dcterms:W3CDTF">2022-08-23T14:43:41Z</dcterms:created>
  <dcterms:modified xsi:type="dcterms:W3CDTF">2022-10-27T16:11:22Z</dcterms:modified>
</cp:coreProperties>
</file>